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78" r:id="rId1"/>
    <p:sldMasterId id="2147483872" r:id="rId2"/>
    <p:sldMasterId id="2147483648" r:id="rId3"/>
    <p:sldMasterId id="2147483741" r:id="rId4"/>
    <p:sldMasterId id="2147483779" r:id="rId5"/>
    <p:sldMasterId id="2147483913" r:id="rId6"/>
  </p:sldMasterIdLst>
  <p:notesMasterIdLst>
    <p:notesMasterId r:id="rId33"/>
  </p:notesMasterIdLst>
  <p:handoutMasterIdLst>
    <p:handoutMasterId r:id="rId34"/>
  </p:handoutMasterIdLst>
  <p:sldIdLst>
    <p:sldId id="256" r:id="rId7"/>
    <p:sldId id="282" r:id="rId8"/>
    <p:sldId id="283" r:id="rId9"/>
    <p:sldId id="286" r:id="rId10"/>
    <p:sldId id="287" r:id="rId11"/>
    <p:sldId id="288" r:id="rId12"/>
    <p:sldId id="289" r:id="rId13"/>
    <p:sldId id="293" r:id="rId14"/>
    <p:sldId id="290" r:id="rId15"/>
    <p:sldId id="291" r:id="rId16"/>
    <p:sldId id="292" r:id="rId17"/>
    <p:sldId id="343" r:id="rId18"/>
    <p:sldId id="339" r:id="rId19"/>
    <p:sldId id="340" r:id="rId20"/>
    <p:sldId id="334" r:id="rId21"/>
    <p:sldId id="317" r:id="rId22"/>
    <p:sldId id="342" r:id="rId23"/>
    <p:sldId id="299" r:id="rId24"/>
    <p:sldId id="300" r:id="rId25"/>
    <p:sldId id="301" r:id="rId26"/>
    <p:sldId id="302" r:id="rId27"/>
    <p:sldId id="303" r:id="rId28"/>
    <p:sldId id="304" r:id="rId29"/>
    <p:sldId id="305" r:id="rId30"/>
    <p:sldId id="306" r:id="rId31"/>
    <p:sldId id="298" r:id="rId32"/>
  </p:sldIdLst>
  <p:sldSz cx="12192000" cy="6858000"/>
  <p:notesSz cx="6805613" cy="9944100"/>
  <p:embeddedFontLst>
    <p:embeddedFont>
      <p:font typeface="Calibri" panose="020F0502020204030204" pitchFamily="34" charset="0"/>
      <p:regular r:id="rId35"/>
      <p:bold r:id="rId35"/>
      <p:italic r:id="rId35"/>
      <p:boldItalic r:id="rId35"/>
    </p:embeddedFont>
    <p:embeddedFont>
      <p:font typeface="Franklin Gothic Book" panose="020B0503020102020204" pitchFamily="34" charset="0"/>
      <p:regular r:id="rId35"/>
      <p:italic r:id="rId35"/>
    </p:embeddedFont>
    <p:embeddedFont>
      <p:font typeface="Montserrat" panose="00000500000000000000" pitchFamily="2" charset="0"/>
      <p:regular r:id="rId35"/>
      <p:bold r:id="rId35"/>
      <p:italic r:id="rId35"/>
      <p:boldItalic r:id="rId35"/>
    </p:embeddedFont>
    <p:embeddedFont>
      <p:font typeface="Montserrat Light" panose="00000400000000000000" pitchFamily="2" charset="0"/>
      <p:regular r:id="rId35"/>
      <p:italic r:id="rId35"/>
    </p:embeddedFont>
    <p:embeddedFont>
      <p:font typeface="Montserrat Medium" panose="00000600000000000000" pitchFamily="2" charset="0"/>
      <p:regular r:id="rId35"/>
      <p:italic r:id="rId35"/>
    </p:embeddedFont>
    <p:embeddedFont>
      <p:font typeface="Montserrat SemiBold" panose="00000700000000000000" pitchFamily="2" charset="0"/>
      <p:regular r:id="rId35"/>
      <p:bold r:id="rId35"/>
      <p:italic r:id="rId35"/>
      <p:boldItalic r:id="rId35"/>
    </p:embeddedFont>
  </p:embeddedFontLst>
  <p:defaultTex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Pihlajaniemi Marjo" initials="PM" lastIdx="60" clrIdx="1">
    <p:extLst>
      <p:ext uri="{19B8F6BF-5375-455C-9EA6-DF929625EA0E}">
        <p15:presenceInfo xmlns:p15="http://schemas.microsoft.com/office/powerpoint/2012/main" userId="S::marjo.pihlajaniemi@sak.fi::1654b799-c1cc-42e2-9781-5ec85396dff3" providerId="AD"/>
      </p:ext>
    </p:extLst>
  </p:cmAuthor>
  <p:cmAuthor id="3" name="Kaunisto Tiina-Emilia" initials="KT" lastIdx="13" clrIdx="2">
    <p:extLst>
      <p:ext uri="{19B8F6BF-5375-455C-9EA6-DF929625EA0E}">
        <p15:presenceInfo xmlns:p15="http://schemas.microsoft.com/office/powerpoint/2012/main" userId="S::tiina-emilia.kaunisto@sak.fi::bd44b166-d8ed-4132-b651-872dd96656b3" providerId="AD"/>
      </p:ext>
    </p:extLst>
  </p:cmAuthor>
  <p:cmAuthor id="4" name="Smeds Jonny" initials="SJ" lastIdx="11" clrIdx="3">
    <p:extLst>
      <p:ext uri="{19B8F6BF-5375-455C-9EA6-DF929625EA0E}">
        <p15:presenceInfo xmlns:p15="http://schemas.microsoft.com/office/powerpoint/2012/main" userId="S::jonny.smeds@sak.fi::15267f90-2872-4f1e-8355-1a6dd3900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62D"/>
    <a:srgbClr val="EB0089"/>
    <a:srgbClr val="FF4438"/>
    <a:srgbClr val="000000"/>
    <a:srgbClr val="FFDF00"/>
    <a:srgbClr val="A3378E"/>
    <a:srgbClr val="1ABECA"/>
    <a:srgbClr val="AD3983"/>
    <a:srgbClr val="B145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87483" autoAdjust="0"/>
  </p:normalViewPr>
  <p:slideViewPr>
    <p:cSldViewPr snapToGrid="0">
      <p:cViewPr varScale="1">
        <p:scale>
          <a:sx n="58" d="100"/>
          <a:sy n="58" d="100"/>
        </p:scale>
        <p:origin x="988" y="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47" d="100"/>
          <a:sy n="47" d="100"/>
        </p:scale>
        <p:origin x="3557" y="37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NUL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26A8462F-C259-D646-A144-CC292F11CDDD}" type="datetimeFigureOut">
              <a:rPr lang="en-FI"/>
              <a:t>10/09/2022</a:t>
            </a:fld>
            <a:endParaRPr lang="en-US" dirty="0"/>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3AD165D5-A6BD-1742-A3F7-FD73FA407A65}" type="slidenum">
              <a:rPr/>
              <a:t>‹#›</a:t>
            </a:fld>
            <a:endParaRPr lang="en-US" dirty="0"/>
          </a:p>
        </p:txBody>
      </p:sp>
    </p:spTree>
    <p:extLst>
      <p:ext uri="{BB962C8B-B14F-4D97-AF65-F5344CB8AC3E}">
        <p14:creationId xmlns:p14="http://schemas.microsoft.com/office/powerpoint/2010/main" val="3810941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0DAB9BA-03A4-2640-B45D-B5280DA59C80}" type="datetimeFigureOut">
              <a:rPr lang="en-FI"/>
              <a:t>10/09/2022</a:t>
            </a:fld>
            <a:endParaRPr lang="en-US"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71A5AA5-429D-7648-8B34-2BDDC672BC18}" type="slidenum">
              <a:rPr/>
              <a:t>‹#›</a:t>
            </a:fld>
            <a:endParaRPr lang="en-US" dirty="0"/>
          </a:p>
        </p:txBody>
      </p:sp>
    </p:spTree>
    <p:extLst>
      <p:ext uri="{BB962C8B-B14F-4D97-AF65-F5344CB8AC3E}">
        <p14:creationId xmlns:p14="http://schemas.microsoft.com/office/powerpoint/2010/main" val="2272588253"/>
      </p:ext>
    </p:extLst>
  </p:cSld>
  <p:clrMap bg1="lt1" tx1="dk1" bg2="lt2" tx2="dk2" accent1="accent1" accent2="accent2" accent3="accent3" accent4="accent4" accent5="accent5" accent6="accent6" hlink="hlink" folHlink="folHlink"/>
  <p:hf hdr="0" ftr="0" dt="0"/>
  <p:notesStyle>
    <a:lvl1pPr marL="0" algn="l" defTabSz="586130" rtl="0" eaLnBrk="1" latinLnBrk="0" hangingPunct="1">
      <a:defRPr sz="1538" kern="1200">
        <a:solidFill>
          <a:schemeClr val="tx1"/>
        </a:solidFill>
        <a:latin typeface="+mn-lt"/>
        <a:ea typeface="+mn-ea"/>
        <a:cs typeface="+mn-cs"/>
      </a:defRPr>
    </a:lvl1pPr>
    <a:lvl2pPr marL="586130" algn="l" defTabSz="586130" rtl="0" eaLnBrk="1" latinLnBrk="0" hangingPunct="1">
      <a:defRPr sz="1538" kern="1200">
        <a:solidFill>
          <a:schemeClr val="tx1"/>
        </a:solidFill>
        <a:latin typeface="+mn-lt"/>
        <a:ea typeface="+mn-ea"/>
        <a:cs typeface="+mn-cs"/>
      </a:defRPr>
    </a:lvl2pPr>
    <a:lvl3pPr marL="1172261" algn="l" defTabSz="586130" rtl="0" eaLnBrk="1" latinLnBrk="0" hangingPunct="1">
      <a:defRPr sz="1538" kern="1200">
        <a:solidFill>
          <a:schemeClr val="tx1"/>
        </a:solidFill>
        <a:latin typeface="+mn-lt"/>
        <a:ea typeface="+mn-ea"/>
        <a:cs typeface="+mn-cs"/>
      </a:defRPr>
    </a:lvl3pPr>
    <a:lvl4pPr marL="1758391" algn="l" defTabSz="586130" rtl="0" eaLnBrk="1" latinLnBrk="0" hangingPunct="1">
      <a:defRPr sz="1538" kern="1200">
        <a:solidFill>
          <a:schemeClr val="tx1"/>
        </a:solidFill>
        <a:latin typeface="+mn-lt"/>
        <a:ea typeface="+mn-ea"/>
        <a:cs typeface="+mn-cs"/>
      </a:defRPr>
    </a:lvl4pPr>
    <a:lvl5pPr marL="2344522" algn="l" defTabSz="586130" rtl="0" eaLnBrk="1" latinLnBrk="0" hangingPunct="1">
      <a:defRPr sz="1538" kern="1200">
        <a:solidFill>
          <a:schemeClr val="tx1"/>
        </a:solidFill>
        <a:latin typeface="+mn-lt"/>
        <a:ea typeface="+mn-ea"/>
        <a:cs typeface="+mn-cs"/>
      </a:defRPr>
    </a:lvl5pPr>
    <a:lvl6pPr marL="2930652" algn="l" defTabSz="586130" rtl="0" eaLnBrk="1" latinLnBrk="0" hangingPunct="1">
      <a:defRPr sz="1538" kern="1200">
        <a:solidFill>
          <a:schemeClr val="tx1"/>
        </a:solidFill>
        <a:latin typeface="+mn-lt"/>
        <a:ea typeface="+mn-ea"/>
        <a:cs typeface="+mn-cs"/>
      </a:defRPr>
    </a:lvl6pPr>
    <a:lvl7pPr marL="3516782" algn="l" defTabSz="586130" rtl="0" eaLnBrk="1" latinLnBrk="0" hangingPunct="1">
      <a:defRPr sz="1538" kern="1200">
        <a:solidFill>
          <a:schemeClr val="tx1"/>
        </a:solidFill>
        <a:latin typeface="+mn-lt"/>
        <a:ea typeface="+mn-ea"/>
        <a:cs typeface="+mn-cs"/>
      </a:defRPr>
    </a:lvl7pPr>
    <a:lvl8pPr marL="4102913" algn="l" defTabSz="586130" rtl="0" eaLnBrk="1" latinLnBrk="0" hangingPunct="1">
      <a:defRPr sz="1538" kern="1200">
        <a:solidFill>
          <a:schemeClr val="tx1"/>
        </a:solidFill>
        <a:latin typeface="+mn-lt"/>
        <a:ea typeface="+mn-ea"/>
        <a:cs typeface="+mn-cs"/>
      </a:defRPr>
    </a:lvl8pPr>
    <a:lvl9pPr marL="4689043" algn="l" defTabSz="586130" rtl="0" eaLnBrk="1" latinLnBrk="0" hangingPunct="1">
      <a:defRPr sz="15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971A5AA5-429D-7648-8B34-2BDDC672BC18}" type="slidenum">
              <a:rPr lang="en-FI" smtClean="0"/>
              <a:t>1</a:t>
            </a:fld>
            <a:endParaRPr lang="en-FI"/>
          </a:p>
        </p:txBody>
      </p:sp>
    </p:spTree>
    <p:extLst>
      <p:ext uri="{BB962C8B-B14F-4D97-AF65-F5344CB8AC3E}">
        <p14:creationId xmlns:p14="http://schemas.microsoft.com/office/powerpoint/2010/main" val="295063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Vaiheita vaikuttamistoiminnassa ja eritoten kampanjoinnissa. </a:t>
            </a:r>
          </a:p>
          <a:p>
            <a:endParaRPr lang="fi-FI" dirty="0"/>
          </a:p>
          <a:p>
            <a:r>
              <a:rPr lang="fi-FI" dirty="0"/>
              <a:t>Tärkeitä miettiä oma viesti, kohderyhmä ja oma tekeminen. Eli millä resursseilla ja kuka tekee. </a:t>
            </a:r>
          </a:p>
          <a:p>
            <a:endParaRPr lang="fi-FI" dirty="0"/>
          </a:p>
          <a:p>
            <a:r>
              <a:rPr lang="fi-FI" dirty="0"/>
              <a:t>Usein unohtuu tulosten pohdinta ja niiden seuranta.</a:t>
            </a:r>
          </a:p>
        </p:txBody>
      </p:sp>
      <p:sp>
        <p:nvSpPr>
          <p:cNvPr id="4" name="Dian numeron paikkamerkki 3"/>
          <p:cNvSpPr>
            <a:spLocks noGrp="1"/>
          </p:cNvSpPr>
          <p:nvPr>
            <p:ph type="sldNum" sz="quarter" idx="5"/>
          </p:nvPr>
        </p:nvSpPr>
        <p:spPr/>
        <p:txBody>
          <a:bodyPr/>
          <a:lstStyle/>
          <a:p>
            <a:fld id="{971A5AA5-429D-7648-8B34-2BDDC672BC18}" type="slidenum">
              <a:rPr lang="fi-FI" smtClean="0"/>
              <a:t>11</a:t>
            </a:fld>
            <a:endParaRPr lang="fi-FI" dirty="0"/>
          </a:p>
        </p:txBody>
      </p:sp>
    </p:spTree>
    <p:extLst>
      <p:ext uri="{BB962C8B-B14F-4D97-AF65-F5344CB8AC3E}">
        <p14:creationId xmlns:p14="http://schemas.microsoft.com/office/powerpoint/2010/main" val="401271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osiossa käydään vaikuttamisen keinoja</a:t>
            </a:r>
          </a:p>
        </p:txBody>
      </p:sp>
      <p:sp>
        <p:nvSpPr>
          <p:cNvPr id="4" name="Dian numeron paikkamerkki 3"/>
          <p:cNvSpPr>
            <a:spLocks noGrp="1"/>
          </p:cNvSpPr>
          <p:nvPr>
            <p:ph type="sldNum" sz="quarter" idx="5"/>
          </p:nvPr>
        </p:nvSpPr>
        <p:spPr/>
        <p:txBody>
          <a:bodyPr/>
          <a:lstStyle/>
          <a:p>
            <a:fld id="{971A5AA5-429D-7648-8B34-2BDDC672BC18}" type="slidenum">
              <a:rPr lang="fi-FI" smtClean="0"/>
              <a:t>18</a:t>
            </a:fld>
            <a:endParaRPr lang="fi-FI" dirty="0"/>
          </a:p>
        </p:txBody>
      </p:sp>
    </p:spTree>
    <p:extLst>
      <p:ext uri="{BB962C8B-B14F-4D97-AF65-F5344CB8AC3E}">
        <p14:creationId xmlns:p14="http://schemas.microsoft.com/office/powerpoint/2010/main" val="15964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SAK:lle äärimmäisen tärkeät vaalit ja teemme myös omaa kampanjaa.</a:t>
            </a:r>
          </a:p>
        </p:txBody>
      </p:sp>
      <p:sp>
        <p:nvSpPr>
          <p:cNvPr id="4" name="Dian numeron paikkamerkki 3"/>
          <p:cNvSpPr>
            <a:spLocks noGrp="1"/>
          </p:cNvSpPr>
          <p:nvPr>
            <p:ph type="sldNum" sz="quarter" idx="5"/>
          </p:nvPr>
        </p:nvSpPr>
        <p:spPr/>
        <p:txBody>
          <a:bodyPr/>
          <a:lstStyle/>
          <a:p>
            <a:fld id="{971A5AA5-429D-7648-8B34-2BDDC672BC18}" type="slidenum">
              <a:rPr lang="fi-FI" smtClean="0"/>
              <a:t>19</a:t>
            </a:fld>
            <a:endParaRPr lang="fi-FI" dirty="0"/>
          </a:p>
        </p:txBody>
      </p:sp>
    </p:spTree>
    <p:extLst>
      <p:ext uri="{BB962C8B-B14F-4D97-AF65-F5344CB8AC3E}">
        <p14:creationId xmlns:p14="http://schemas.microsoft.com/office/powerpoint/2010/main" val="204062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Kysytään ehdokastilanteesta ja tukiryhmistä</a:t>
            </a:r>
          </a:p>
        </p:txBody>
      </p:sp>
      <p:sp>
        <p:nvSpPr>
          <p:cNvPr id="4" name="Dian numeron paikkamerkki 3"/>
          <p:cNvSpPr>
            <a:spLocks noGrp="1"/>
          </p:cNvSpPr>
          <p:nvPr>
            <p:ph type="sldNum" sz="quarter" idx="5"/>
          </p:nvPr>
        </p:nvSpPr>
        <p:spPr/>
        <p:txBody>
          <a:bodyPr/>
          <a:lstStyle/>
          <a:p>
            <a:fld id="{971A5AA5-429D-7648-8B34-2BDDC672BC18}" type="slidenum">
              <a:rPr lang="fi-FI" smtClean="0"/>
              <a:t>20</a:t>
            </a:fld>
            <a:endParaRPr lang="fi-FI" dirty="0"/>
          </a:p>
        </p:txBody>
      </p:sp>
    </p:spTree>
    <p:extLst>
      <p:ext uri="{BB962C8B-B14F-4D97-AF65-F5344CB8AC3E}">
        <p14:creationId xmlns:p14="http://schemas.microsoft.com/office/powerpoint/2010/main" val="13572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Kysytään puheenaiheista, kirjataan ylös niitä</a:t>
            </a:r>
          </a:p>
        </p:txBody>
      </p:sp>
      <p:sp>
        <p:nvSpPr>
          <p:cNvPr id="4" name="Dian numeron paikkamerkki 3"/>
          <p:cNvSpPr>
            <a:spLocks noGrp="1"/>
          </p:cNvSpPr>
          <p:nvPr>
            <p:ph type="sldNum" sz="quarter" idx="5"/>
          </p:nvPr>
        </p:nvSpPr>
        <p:spPr/>
        <p:txBody>
          <a:bodyPr/>
          <a:lstStyle/>
          <a:p>
            <a:fld id="{971A5AA5-429D-7648-8B34-2BDDC672BC18}" type="slidenum">
              <a:rPr lang="fi-FI" smtClean="0"/>
              <a:t>21</a:t>
            </a:fld>
            <a:endParaRPr lang="fi-FI" dirty="0"/>
          </a:p>
        </p:txBody>
      </p:sp>
    </p:spTree>
    <p:extLst>
      <p:ext uri="{BB962C8B-B14F-4D97-AF65-F5344CB8AC3E}">
        <p14:creationId xmlns:p14="http://schemas.microsoft.com/office/powerpoint/2010/main" val="300457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Kampanjatoimista vielä hankala puhua, ohjatkaa kysymykset Sakulle ja keskustoimistolle.</a:t>
            </a:r>
          </a:p>
        </p:txBody>
      </p:sp>
      <p:sp>
        <p:nvSpPr>
          <p:cNvPr id="4" name="Dian numeron paikkamerkki 3"/>
          <p:cNvSpPr>
            <a:spLocks noGrp="1"/>
          </p:cNvSpPr>
          <p:nvPr>
            <p:ph type="sldNum" sz="quarter" idx="5"/>
          </p:nvPr>
        </p:nvSpPr>
        <p:spPr/>
        <p:txBody>
          <a:bodyPr/>
          <a:lstStyle/>
          <a:p>
            <a:fld id="{971A5AA5-429D-7648-8B34-2BDDC672BC18}" type="slidenum">
              <a:rPr lang="fi-FI" smtClean="0"/>
              <a:t>22</a:t>
            </a:fld>
            <a:endParaRPr lang="fi-FI" dirty="0"/>
          </a:p>
        </p:txBody>
      </p:sp>
    </p:spTree>
    <p:extLst>
      <p:ext uri="{BB962C8B-B14F-4D97-AF65-F5344CB8AC3E}">
        <p14:creationId xmlns:p14="http://schemas.microsoft.com/office/powerpoint/2010/main" val="260067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osiossa käydään vaikuttamisen keinoja</a:t>
            </a:r>
          </a:p>
        </p:txBody>
      </p:sp>
      <p:sp>
        <p:nvSpPr>
          <p:cNvPr id="4" name="Dian numeron paikkamerkki 3"/>
          <p:cNvSpPr>
            <a:spLocks noGrp="1"/>
          </p:cNvSpPr>
          <p:nvPr>
            <p:ph type="sldNum" sz="quarter" idx="5"/>
          </p:nvPr>
        </p:nvSpPr>
        <p:spPr/>
        <p:txBody>
          <a:bodyPr/>
          <a:lstStyle/>
          <a:p>
            <a:fld id="{971A5AA5-429D-7648-8B34-2BDDC672BC18}" type="slidenum">
              <a:rPr lang="fi-FI" smtClean="0"/>
              <a:t>23</a:t>
            </a:fld>
            <a:endParaRPr lang="fi-FI" dirty="0"/>
          </a:p>
        </p:txBody>
      </p:sp>
    </p:spTree>
    <p:extLst>
      <p:ext uri="{BB962C8B-B14F-4D97-AF65-F5344CB8AC3E}">
        <p14:creationId xmlns:p14="http://schemas.microsoft.com/office/powerpoint/2010/main" val="101772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Kampanjatoimista vielä hankala puhua, ohjatkaa kysymykset Sakulle ja keskustoimistolle.</a:t>
            </a:r>
          </a:p>
        </p:txBody>
      </p:sp>
      <p:sp>
        <p:nvSpPr>
          <p:cNvPr id="4" name="Dian numeron paikkamerkki 3"/>
          <p:cNvSpPr>
            <a:spLocks noGrp="1"/>
          </p:cNvSpPr>
          <p:nvPr>
            <p:ph type="sldNum" sz="quarter" idx="5"/>
          </p:nvPr>
        </p:nvSpPr>
        <p:spPr/>
        <p:txBody>
          <a:bodyPr/>
          <a:lstStyle/>
          <a:p>
            <a:fld id="{971A5AA5-429D-7648-8B34-2BDDC672BC18}" type="slidenum">
              <a:rPr lang="fi-FI" smtClean="0"/>
              <a:t>24</a:t>
            </a:fld>
            <a:endParaRPr lang="fi-FI" dirty="0"/>
          </a:p>
        </p:txBody>
      </p:sp>
    </p:spTree>
    <p:extLst>
      <p:ext uri="{BB962C8B-B14F-4D97-AF65-F5344CB8AC3E}">
        <p14:creationId xmlns:p14="http://schemas.microsoft.com/office/powerpoint/2010/main" val="188057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Yleistä vaikuttamisesta.</a:t>
            </a:r>
          </a:p>
          <a:p>
            <a:endParaRPr lang="fi-FI" dirty="0"/>
          </a:p>
          <a:p>
            <a:r>
              <a:rPr lang="fi-FI" dirty="0"/>
              <a:t>SAK:n kannalta tärkeää vaikuttaa puolesta ja vastaan duunareille tärkeisiin asioihin.</a:t>
            </a:r>
          </a:p>
          <a:p>
            <a:endParaRPr lang="fi-FI" dirty="0"/>
          </a:p>
          <a:p>
            <a:r>
              <a:rPr lang="fi-FI" dirty="0"/>
              <a:t>Me ja TE vaikutamme ihmisiin sekä alueilla, että eduskunnassa ja myös julkisessa keskustelussa</a:t>
            </a:r>
          </a:p>
          <a:p>
            <a:endParaRPr lang="fi-FI" dirty="0"/>
          </a:p>
          <a:p>
            <a:r>
              <a:rPr lang="fi-FI" dirty="0"/>
              <a:t>Kaikki tekevät vaikuttamista, halusivat tai eivät. Kysy esimerkkejä vaikuttamistavoista ja toiminnoista miten ihmiset ovat vaikuttaneet tai kokeneet vaikuttaneensa.</a:t>
            </a:r>
          </a:p>
          <a:p>
            <a:endParaRPr lang="fi-FI" dirty="0"/>
          </a:p>
          <a:p>
            <a:endParaRPr lang="fi-FI" dirty="0"/>
          </a:p>
        </p:txBody>
      </p:sp>
      <p:sp>
        <p:nvSpPr>
          <p:cNvPr id="4" name="Dian numeron paikkamerkki 3"/>
          <p:cNvSpPr>
            <a:spLocks noGrp="1"/>
          </p:cNvSpPr>
          <p:nvPr>
            <p:ph type="sldNum" sz="quarter" idx="5"/>
          </p:nvPr>
        </p:nvSpPr>
        <p:spPr/>
        <p:txBody>
          <a:bodyPr/>
          <a:lstStyle/>
          <a:p>
            <a:fld id="{971A5AA5-429D-7648-8B34-2BDDC672BC18}" type="slidenum">
              <a:rPr lang="fi-FI" smtClean="0"/>
              <a:t>2</a:t>
            </a:fld>
            <a:endParaRPr lang="fi-FI" dirty="0"/>
          </a:p>
        </p:txBody>
      </p:sp>
    </p:spTree>
    <p:extLst>
      <p:ext uri="{BB962C8B-B14F-4D97-AF65-F5344CB8AC3E}">
        <p14:creationId xmlns:p14="http://schemas.microsoft.com/office/powerpoint/2010/main" val="303095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Arvot ohjaavat jokaista ihmistä toimimaan tietyllä tavalla ja tietyllä pohjavireellä.</a:t>
            </a:r>
          </a:p>
          <a:p>
            <a:endParaRPr lang="fi-FI" dirty="0"/>
          </a:p>
          <a:p>
            <a:r>
              <a:rPr lang="fi-FI" dirty="0"/>
              <a:t>Arvot kehittyvät ja arvoja voi kehittää.</a:t>
            </a:r>
          </a:p>
          <a:p>
            <a:endParaRPr lang="fi-FI" dirty="0"/>
          </a:p>
          <a:p>
            <a:r>
              <a:rPr lang="fi-FI" dirty="0" err="1"/>
              <a:t>SAKlaiset</a:t>
            </a:r>
            <a:r>
              <a:rPr lang="fi-FI" dirty="0"/>
              <a:t> arvot, kysy mitä ne ovat?</a:t>
            </a:r>
          </a:p>
          <a:p>
            <a:endParaRPr lang="fi-FI" dirty="0"/>
          </a:p>
          <a:p>
            <a:r>
              <a:rPr lang="fi-FI" dirty="0"/>
              <a:t>Arvot myös ohjaavat toimimaan jonkin asian puolesta</a:t>
            </a:r>
          </a:p>
        </p:txBody>
      </p:sp>
      <p:sp>
        <p:nvSpPr>
          <p:cNvPr id="4" name="Dian numeron paikkamerkki 3"/>
          <p:cNvSpPr>
            <a:spLocks noGrp="1"/>
          </p:cNvSpPr>
          <p:nvPr>
            <p:ph type="sldNum" sz="quarter" idx="5"/>
          </p:nvPr>
        </p:nvSpPr>
        <p:spPr/>
        <p:txBody>
          <a:bodyPr/>
          <a:lstStyle/>
          <a:p>
            <a:fld id="{971A5AA5-429D-7648-8B34-2BDDC672BC18}" type="slidenum">
              <a:rPr lang="fi-FI" smtClean="0"/>
              <a:t>3</a:t>
            </a:fld>
            <a:endParaRPr lang="fi-FI" dirty="0"/>
          </a:p>
        </p:txBody>
      </p:sp>
    </p:spTree>
    <p:extLst>
      <p:ext uri="{BB962C8B-B14F-4D97-AF65-F5344CB8AC3E}">
        <p14:creationId xmlns:p14="http://schemas.microsoft.com/office/powerpoint/2010/main" val="139949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fi-FI" dirty="0" err="1"/>
              <a:t>SITRAn</a:t>
            </a:r>
            <a:r>
              <a:rPr lang="fi-FI" dirty="0"/>
              <a:t> tutkimuksen perusteella suurin osa on kevytvaikuttajia eli tekevät silloin kun se tuntuu helpolle ja vaivattomalle.</a:t>
            </a:r>
          </a:p>
          <a:p>
            <a:endParaRPr lang="fi-FI" dirty="0"/>
          </a:p>
          <a:p>
            <a:r>
              <a:rPr lang="fi-FI" dirty="0"/>
              <a:t>Järjestötoimintaan osallistuu joka viides ja 12% kokee oman lähiyhteisönsä tärkeäksi.</a:t>
            </a:r>
          </a:p>
          <a:p>
            <a:endParaRPr lang="fi-FI" dirty="0"/>
          </a:p>
          <a:p>
            <a:r>
              <a:rPr lang="fi-FI" dirty="0"/>
              <a:t>Mihin osaan sinä katsot kuuluvasi?</a:t>
            </a:r>
            <a:endParaRPr lang="en-FI" dirty="0"/>
          </a:p>
        </p:txBody>
      </p:sp>
      <p:sp>
        <p:nvSpPr>
          <p:cNvPr id="4" name="Slide Number Placeholder 3"/>
          <p:cNvSpPr>
            <a:spLocks noGrp="1"/>
          </p:cNvSpPr>
          <p:nvPr>
            <p:ph type="sldNum" sz="quarter" idx="5"/>
          </p:nvPr>
        </p:nvSpPr>
        <p:spPr/>
        <p:txBody>
          <a:bodyPr/>
          <a:lstStyle/>
          <a:p>
            <a:fld id="{971A5AA5-429D-7648-8B34-2BDDC672BC18}" type="slidenum">
              <a:rPr lang="en-FI" smtClean="0"/>
              <a:t>5</a:t>
            </a:fld>
            <a:endParaRPr lang="en-FI"/>
          </a:p>
        </p:txBody>
      </p:sp>
    </p:spTree>
    <p:extLst>
      <p:ext uri="{BB962C8B-B14F-4D97-AF65-F5344CB8AC3E}">
        <p14:creationId xmlns:p14="http://schemas.microsoft.com/office/powerpoint/2010/main" val="66451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71A5AA5-429D-7648-8B34-2BDDC672BC18}" type="slidenum">
              <a:rPr lang="fi-FI" smtClean="0"/>
              <a:t>6</a:t>
            </a:fld>
            <a:endParaRPr lang="fi-FI" dirty="0"/>
          </a:p>
        </p:txBody>
      </p:sp>
    </p:spTree>
    <p:extLst>
      <p:ext uri="{BB962C8B-B14F-4D97-AF65-F5344CB8AC3E}">
        <p14:creationId xmlns:p14="http://schemas.microsoft.com/office/powerpoint/2010/main" val="298824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Mihin osaan sinä kuulut, mihin </a:t>
            </a:r>
            <a:r>
              <a:rPr lang="fi-FI" dirty="0" err="1"/>
              <a:t>SAKlainen</a:t>
            </a:r>
            <a:r>
              <a:rPr lang="fi-FI" dirty="0"/>
              <a:t> toiminta kuuluu?</a:t>
            </a:r>
          </a:p>
        </p:txBody>
      </p:sp>
      <p:sp>
        <p:nvSpPr>
          <p:cNvPr id="4" name="Dian numeron paikkamerkki 3"/>
          <p:cNvSpPr>
            <a:spLocks noGrp="1"/>
          </p:cNvSpPr>
          <p:nvPr>
            <p:ph type="sldNum" sz="quarter" idx="5"/>
          </p:nvPr>
        </p:nvSpPr>
        <p:spPr/>
        <p:txBody>
          <a:bodyPr/>
          <a:lstStyle/>
          <a:p>
            <a:fld id="{971A5AA5-429D-7648-8B34-2BDDC672BC18}" type="slidenum">
              <a:rPr lang="fi-FI" smtClean="0"/>
              <a:t>7</a:t>
            </a:fld>
            <a:endParaRPr lang="fi-FI" dirty="0"/>
          </a:p>
        </p:txBody>
      </p:sp>
    </p:spTree>
    <p:extLst>
      <p:ext uri="{BB962C8B-B14F-4D97-AF65-F5344CB8AC3E}">
        <p14:creationId xmlns:p14="http://schemas.microsoft.com/office/powerpoint/2010/main" val="425135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osiossa käydään vaikuttamisen keinoja</a:t>
            </a:r>
          </a:p>
        </p:txBody>
      </p:sp>
      <p:sp>
        <p:nvSpPr>
          <p:cNvPr id="4" name="Dian numeron paikkamerkki 3"/>
          <p:cNvSpPr>
            <a:spLocks noGrp="1"/>
          </p:cNvSpPr>
          <p:nvPr>
            <p:ph type="sldNum" sz="quarter" idx="5"/>
          </p:nvPr>
        </p:nvSpPr>
        <p:spPr/>
        <p:txBody>
          <a:bodyPr/>
          <a:lstStyle/>
          <a:p>
            <a:fld id="{971A5AA5-429D-7648-8B34-2BDDC672BC18}" type="slidenum">
              <a:rPr lang="fi-FI" smtClean="0"/>
              <a:t>8</a:t>
            </a:fld>
            <a:endParaRPr lang="fi-FI" dirty="0"/>
          </a:p>
        </p:txBody>
      </p:sp>
    </p:spTree>
    <p:extLst>
      <p:ext uri="{BB962C8B-B14F-4D97-AF65-F5344CB8AC3E}">
        <p14:creationId xmlns:p14="http://schemas.microsoft.com/office/powerpoint/2010/main" val="339166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Vaikuttamisen portaat on yksi malli esittää vaikuttamistoimintaa.</a:t>
            </a:r>
          </a:p>
          <a:p>
            <a:endParaRPr lang="fi-FI" dirty="0"/>
          </a:p>
          <a:p>
            <a:r>
              <a:rPr lang="fi-FI" dirty="0"/>
              <a:t>Paksu viiva on neutraali </a:t>
            </a:r>
            <a:r>
              <a:rPr lang="fi-FI" dirty="0" err="1"/>
              <a:t>asennoitumiinen</a:t>
            </a:r>
            <a:r>
              <a:rPr lang="fi-FI" dirty="0"/>
              <a:t> asiaan</a:t>
            </a:r>
          </a:p>
          <a:p>
            <a:endParaRPr lang="fi-FI" dirty="0"/>
          </a:p>
          <a:p>
            <a:r>
              <a:rPr lang="fi-FI" dirty="0"/>
              <a:t>Mitä ylöspäin mennään, sitä myötäsukaisemmin asiaan suhtaudutaan.</a:t>
            </a:r>
          </a:p>
          <a:p>
            <a:endParaRPr lang="fi-FI" dirty="0"/>
          </a:p>
          <a:p>
            <a:r>
              <a:rPr lang="fi-FI" dirty="0"/>
              <a:t>Nuoli Tunnereaktiosta negatiiviseen osaan tarkoittaa, että joskus tunnereaktio saattaa kääntyä myös asiaa vastaan, jos se tuntuu väärältä.</a:t>
            </a:r>
          </a:p>
          <a:p>
            <a:endParaRPr lang="fi-FI" dirty="0"/>
          </a:p>
          <a:p>
            <a:r>
              <a:rPr lang="fi-FI" dirty="0"/>
              <a:t>Jokaiseen portaaseen ylöspäin tarvitaan ihmisten toimia ja ihmisten toimintoja, joita löytyy pystyakselin oikealta puolelta.</a:t>
            </a:r>
          </a:p>
          <a:p>
            <a:endParaRPr lang="fi-FI" dirty="0"/>
          </a:p>
          <a:p>
            <a:r>
              <a:rPr lang="fi-FI" dirty="0"/>
              <a:t>Viimeinen porras on meille tärkeä, sillä me haluamme että ihmiset ja päättäjät alkavat toimia MEIDÄN asiamme puolesta.</a:t>
            </a:r>
          </a:p>
        </p:txBody>
      </p:sp>
      <p:sp>
        <p:nvSpPr>
          <p:cNvPr id="4" name="Dian numeron paikkamerkki 3"/>
          <p:cNvSpPr>
            <a:spLocks noGrp="1"/>
          </p:cNvSpPr>
          <p:nvPr>
            <p:ph type="sldNum" sz="quarter" idx="5"/>
          </p:nvPr>
        </p:nvSpPr>
        <p:spPr/>
        <p:txBody>
          <a:bodyPr/>
          <a:lstStyle/>
          <a:p>
            <a:fld id="{A7FBA814-8F2B-4DB6-BE42-BA1B321D712F}" type="slidenum">
              <a:rPr lang="fi-FI" smtClean="0"/>
              <a:t>9</a:t>
            </a:fld>
            <a:endParaRPr lang="fi-FI"/>
          </a:p>
        </p:txBody>
      </p:sp>
    </p:spTree>
    <p:extLst>
      <p:ext uri="{BB962C8B-B14F-4D97-AF65-F5344CB8AC3E}">
        <p14:creationId xmlns:p14="http://schemas.microsoft.com/office/powerpoint/2010/main" val="348775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Henkilökohtainen yhteydenpito ja verkostoituminen tärkeimpiä. Pitää tuntea ja oppia tuntemaan ihmisiä. ROHKEUS valttia!</a:t>
            </a:r>
          </a:p>
          <a:p>
            <a:endParaRPr lang="fi-FI" dirty="0"/>
          </a:p>
          <a:p>
            <a:r>
              <a:rPr lang="fi-FI" dirty="0"/>
              <a:t>Kannanotot ja lausunnot enemmän järjestön tehtävää, mutta koulutukset, tempaukset, toritapahtumat, kampanjat myös paikallista toimintaa. Mielipidekirjoitukset ja sosiaalisen median toiminta matalan kynnyksen toimintaa, johon kannustetaan erittäin paljon.</a:t>
            </a:r>
          </a:p>
          <a:p>
            <a:endParaRPr lang="fi-FI" dirty="0"/>
          </a:p>
          <a:p>
            <a:r>
              <a:rPr lang="fi-FI" dirty="0"/>
              <a:t>Muistakaa, että (sosiaalista) mediaa ei voi hallita, voi vain suunnata toimintoja ja keskustelua.</a:t>
            </a:r>
          </a:p>
        </p:txBody>
      </p:sp>
      <p:sp>
        <p:nvSpPr>
          <p:cNvPr id="4" name="Dian numeron paikkamerkki 3"/>
          <p:cNvSpPr>
            <a:spLocks noGrp="1"/>
          </p:cNvSpPr>
          <p:nvPr>
            <p:ph type="sldNum" sz="quarter" idx="5"/>
          </p:nvPr>
        </p:nvSpPr>
        <p:spPr/>
        <p:txBody>
          <a:bodyPr/>
          <a:lstStyle/>
          <a:p>
            <a:fld id="{971A5AA5-429D-7648-8B34-2BDDC672BC18}" type="slidenum">
              <a:rPr lang="fi-FI" smtClean="0"/>
              <a:t>10</a:t>
            </a:fld>
            <a:endParaRPr lang="fi-FI" dirty="0"/>
          </a:p>
        </p:txBody>
      </p:sp>
    </p:spTree>
    <p:extLst>
      <p:ext uri="{BB962C8B-B14F-4D97-AF65-F5344CB8AC3E}">
        <p14:creationId xmlns:p14="http://schemas.microsoft.com/office/powerpoint/2010/main" val="337859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pohja 2">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5" y="914146"/>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3744000"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
        <p:nvSpPr>
          <p:cNvPr id="10" name="Content Placeholder 9">
            <a:extLst>
              <a:ext uri="{FF2B5EF4-FFF2-40B4-BE49-F238E27FC236}">
                <a16:creationId xmlns:a16="http://schemas.microsoft.com/office/drawing/2014/main" id="{59A4B42C-B814-6841-9C4C-2C46D9BA44E0}"/>
              </a:ext>
            </a:extLst>
          </p:cNvPr>
          <p:cNvSpPr>
            <a:spLocks noGrp="1"/>
          </p:cNvSpPr>
          <p:nvPr>
            <p:ph sz="quarter" idx="13"/>
          </p:nvPr>
        </p:nvSpPr>
        <p:spPr>
          <a:xfrm>
            <a:off x="5054263" y="2060575"/>
            <a:ext cx="6444000" cy="4090988"/>
          </a:xfrm>
          <a:prstGeom prst="rect">
            <a:avLst/>
          </a:prstGeom>
        </p:spPr>
        <p:txBody>
          <a:bodyPr/>
          <a:lstStyle/>
          <a:p>
            <a:pPr lvl="0"/>
            <a:r>
              <a:rPr lang="fi-FI"/>
              <a:t>Muokkaa tekstin perustyylejä napsauttamalla</a:t>
            </a:r>
          </a:p>
        </p:txBody>
      </p:sp>
    </p:spTree>
    <p:extLst>
      <p:ext uri="{BB962C8B-B14F-4D97-AF65-F5344CB8AC3E}">
        <p14:creationId xmlns:p14="http://schemas.microsoft.com/office/powerpoint/2010/main" val="56663270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afipohja 2 ">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89025"/>
            <a:ext cx="10796812" cy="897725"/>
          </a:xfrm>
          <a:prstGeom prst="rect">
            <a:avLst/>
          </a:prstGeom>
        </p:spPr>
        <p:txBody>
          <a:bodyPr/>
          <a:lstStyle>
            <a:lvl1pPr marL="0" indent="0" algn="l">
              <a:spcBef>
                <a:spcPts val="0"/>
              </a:spcBef>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4330840" y="2060575"/>
            <a:ext cx="7082247" cy="4192306"/>
          </a:xfrm>
          <a:prstGeom prst="rect">
            <a:avLst/>
          </a:prstGeom>
        </p:spPr>
        <p:txBody>
          <a:bodyPr/>
          <a:lstStyle/>
          <a:p>
            <a:pPr lvl="0"/>
            <a:endParaRPr lang="en-FI" dirty="0"/>
          </a:p>
        </p:txBody>
      </p:sp>
      <p:sp>
        <p:nvSpPr>
          <p:cNvPr id="11" name="Text Placeholder 2">
            <a:extLst>
              <a:ext uri="{FF2B5EF4-FFF2-40B4-BE49-F238E27FC236}">
                <a16:creationId xmlns:a16="http://schemas.microsoft.com/office/drawing/2014/main" id="{0D7E84BD-F82A-AE46-8B15-B5B87622BBED}"/>
              </a:ext>
            </a:extLst>
          </p:cNvPr>
          <p:cNvSpPr>
            <a:spLocks noGrp="1"/>
          </p:cNvSpPr>
          <p:nvPr>
            <p:ph type="body" sz="quarter" idx="12"/>
          </p:nvPr>
        </p:nvSpPr>
        <p:spPr>
          <a:xfrm>
            <a:off x="695328" y="2060575"/>
            <a:ext cx="3410849"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riangle 9">
            <a:extLst>
              <a:ext uri="{FF2B5EF4-FFF2-40B4-BE49-F238E27FC236}">
                <a16:creationId xmlns:a16="http://schemas.microsoft.com/office/drawing/2014/main" id="{DF735C53-CE5E-E14D-AE8F-8706EB532E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85F82100-1876-5B45-822E-3A0A60258696}"/>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9098159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loitus - puna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CC0D3A0-6A96-774C-9C63-A1BB8EAAB1E5}"/>
              </a:ext>
            </a:extLst>
          </p:cNvPr>
          <p:cNvSpPr>
            <a:spLocks noGrp="1"/>
          </p:cNvSpPr>
          <p:nvPr>
            <p:ph type="body" sz="quarter" idx="10" hasCustomPrompt="1"/>
          </p:nvPr>
        </p:nvSpPr>
        <p:spPr>
          <a:xfrm>
            <a:off x="712921" y="3781424"/>
            <a:ext cx="10783755" cy="1139288"/>
          </a:xfrm>
          <a:prstGeom prst="rect">
            <a:avLst/>
          </a:prstGeom>
        </p:spPr>
        <p:txBody>
          <a:bodyPr/>
          <a:lstStyle>
            <a:lvl1pPr marL="0" indent="0" algn="ctr">
              <a:buFontTx/>
              <a:buNone/>
              <a:defRPr sz="3600" b="1" i="0">
                <a:solidFill>
                  <a:schemeClr val="bg2"/>
                </a:solidFill>
                <a:latin typeface="Montserrat" pitchFamily="2" charset="77"/>
              </a:defRPr>
            </a:lvl1pPr>
            <a:lvl2pPr marL="241283" indent="0" algn="ctr">
              <a:buFontTx/>
              <a:buNone/>
              <a:defRPr b="1" i="0">
                <a:solidFill>
                  <a:schemeClr val="bg2"/>
                </a:solidFill>
                <a:latin typeface="Montserrat" pitchFamily="2" charset="77"/>
              </a:defRPr>
            </a:lvl2pPr>
            <a:lvl3pPr marL="1320702" indent="0" algn="ctr">
              <a:buFontTx/>
              <a:buNone/>
              <a:defRPr b="1" i="0">
                <a:solidFill>
                  <a:schemeClr val="bg2"/>
                </a:solidFill>
                <a:latin typeface="Montserrat" pitchFamily="2" charset="77"/>
              </a:defRPr>
            </a:lvl3pPr>
            <a:lvl4pPr marL="1777868" indent="0" algn="ctr">
              <a:buFontTx/>
              <a:buNone/>
              <a:defRPr b="1" i="0">
                <a:solidFill>
                  <a:schemeClr val="bg2"/>
                </a:solidFill>
                <a:latin typeface="Montserrat" pitchFamily="2" charset="77"/>
              </a:defRPr>
            </a:lvl4pPr>
            <a:lvl5pPr marL="2293767" indent="0" algn="ctr">
              <a:buFontTx/>
              <a:buNone/>
              <a:defRPr b="1" i="0">
                <a:solidFill>
                  <a:schemeClr val="bg2"/>
                </a:solidFill>
                <a:latin typeface="Montserrat" pitchFamily="2" charset="77"/>
              </a:defRPr>
            </a:lvl5pPr>
          </a:lstStyle>
          <a:p>
            <a:pPr lvl="0"/>
            <a:r>
              <a:rPr lang="en-GB" dirty="0" err="1"/>
              <a:t>Esityksen</a:t>
            </a:r>
            <a:r>
              <a:rPr lang="en-GB" dirty="0"/>
              <a:t> </a:t>
            </a:r>
            <a:r>
              <a:rPr lang="en-GB" dirty="0" err="1"/>
              <a:t>nimi</a:t>
            </a:r>
            <a:endParaRPr lang="en-GB" dirty="0"/>
          </a:p>
        </p:txBody>
      </p:sp>
      <p:sp>
        <p:nvSpPr>
          <p:cNvPr id="13" name="Text Placeholder 11">
            <a:extLst>
              <a:ext uri="{FF2B5EF4-FFF2-40B4-BE49-F238E27FC236}">
                <a16:creationId xmlns:a16="http://schemas.microsoft.com/office/drawing/2014/main" id="{BB794591-F223-F245-BE35-719C9A0305E4}"/>
              </a:ext>
            </a:extLst>
          </p:cNvPr>
          <p:cNvSpPr>
            <a:spLocks noGrp="1"/>
          </p:cNvSpPr>
          <p:nvPr>
            <p:ph type="body" sz="quarter" idx="11" hasCustomPrompt="1"/>
          </p:nvPr>
        </p:nvSpPr>
        <p:spPr>
          <a:xfrm>
            <a:off x="712921" y="5261688"/>
            <a:ext cx="10783755" cy="536122"/>
          </a:xfrm>
          <a:prstGeom prst="rect">
            <a:avLst/>
          </a:prstGeom>
        </p:spPr>
        <p:txBody>
          <a:bodyPr/>
          <a:lstStyle>
            <a:lvl1pPr marL="0" indent="0" algn="ctr">
              <a:buFontTx/>
              <a:buNone/>
              <a:defRPr sz="2400" b="0" i="0">
                <a:solidFill>
                  <a:schemeClr val="bg2"/>
                </a:solidFill>
                <a:latin typeface="Montserrat Medium" pitchFamily="2" charset="77"/>
              </a:defRPr>
            </a:lvl1pPr>
            <a:lvl2pPr marL="241283" indent="0" algn="ctr">
              <a:buFontTx/>
              <a:buNone/>
              <a:defRPr b="1" i="0">
                <a:solidFill>
                  <a:schemeClr val="bg2"/>
                </a:solidFill>
                <a:latin typeface="Montserrat" pitchFamily="2" charset="77"/>
              </a:defRPr>
            </a:lvl2pPr>
            <a:lvl3pPr marL="1320702" indent="0" algn="ctr">
              <a:buFontTx/>
              <a:buNone/>
              <a:defRPr b="1" i="0">
                <a:solidFill>
                  <a:schemeClr val="bg2"/>
                </a:solidFill>
                <a:latin typeface="Montserrat" pitchFamily="2" charset="77"/>
              </a:defRPr>
            </a:lvl3pPr>
            <a:lvl4pPr marL="1777868" indent="0" algn="ctr">
              <a:buFontTx/>
              <a:buNone/>
              <a:defRPr b="1" i="0">
                <a:solidFill>
                  <a:schemeClr val="bg2"/>
                </a:solidFill>
                <a:latin typeface="Montserrat" pitchFamily="2" charset="77"/>
              </a:defRPr>
            </a:lvl4pPr>
            <a:lvl5pPr marL="2293767" indent="0" algn="ctr">
              <a:buFontTx/>
              <a:buNone/>
              <a:defRPr b="1" i="0">
                <a:solidFill>
                  <a:schemeClr val="bg2"/>
                </a:solidFill>
                <a:latin typeface="Montserrat" pitchFamily="2" charset="77"/>
              </a:defRPr>
            </a:lvl5pPr>
          </a:lstStyle>
          <a:p>
            <a:pPr lvl="0"/>
            <a:r>
              <a:rPr lang="en-GB" dirty="0" err="1"/>
              <a:t>Esiintyjän</a:t>
            </a:r>
            <a:r>
              <a:rPr lang="en-GB" dirty="0"/>
              <a:t>/</a:t>
            </a:r>
            <a:r>
              <a:rPr lang="en-GB" dirty="0" err="1"/>
              <a:t>tilaisuuden</a:t>
            </a:r>
            <a:r>
              <a:rPr lang="en-GB" dirty="0"/>
              <a:t> </a:t>
            </a:r>
            <a:r>
              <a:rPr lang="en-GB" dirty="0" err="1"/>
              <a:t>nimi</a:t>
            </a:r>
            <a:endParaRPr lang="en-GB" dirty="0"/>
          </a:p>
        </p:txBody>
      </p:sp>
      <p:sp>
        <p:nvSpPr>
          <p:cNvPr id="14" name="Text Placeholder 11">
            <a:extLst>
              <a:ext uri="{FF2B5EF4-FFF2-40B4-BE49-F238E27FC236}">
                <a16:creationId xmlns:a16="http://schemas.microsoft.com/office/drawing/2014/main" id="{89E40058-B047-144A-8FFF-6A153F603F4B}"/>
              </a:ext>
            </a:extLst>
          </p:cNvPr>
          <p:cNvSpPr>
            <a:spLocks noGrp="1"/>
          </p:cNvSpPr>
          <p:nvPr>
            <p:ph type="body" sz="quarter" idx="12" hasCustomPrompt="1"/>
          </p:nvPr>
        </p:nvSpPr>
        <p:spPr>
          <a:xfrm>
            <a:off x="712921" y="5884704"/>
            <a:ext cx="10783755" cy="389096"/>
          </a:xfrm>
          <a:prstGeom prst="rect">
            <a:avLst/>
          </a:prstGeom>
        </p:spPr>
        <p:txBody>
          <a:bodyPr/>
          <a:lstStyle>
            <a:lvl1pPr marL="0" indent="0" algn="ctr">
              <a:buFontTx/>
              <a:buNone/>
              <a:defRPr sz="1400" b="0" i="0">
                <a:solidFill>
                  <a:schemeClr val="bg2"/>
                </a:solidFill>
                <a:latin typeface="Montserrat" pitchFamily="2" charset="77"/>
              </a:defRPr>
            </a:lvl1pPr>
            <a:lvl2pPr marL="241283" indent="0" algn="ctr">
              <a:buFontTx/>
              <a:buNone/>
              <a:defRPr b="1" i="0">
                <a:solidFill>
                  <a:schemeClr val="bg2"/>
                </a:solidFill>
                <a:latin typeface="Montserrat" pitchFamily="2" charset="77"/>
              </a:defRPr>
            </a:lvl2pPr>
            <a:lvl3pPr marL="1320702" indent="0" algn="ctr">
              <a:buFontTx/>
              <a:buNone/>
              <a:defRPr b="1" i="0">
                <a:solidFill>
                  <a:schemeClr val="bg2"/>
                </a:solidFill>
                <a:latin typeface="Montserrat" pitchFamily="2" charset="77"/>
              </a:defRPr>
            </a:lvl3pPr>
            <a:lvl4pPr marL="1777868" indent="0" algn="ctr">
              <a:buFontTx/>
              <a:buNone/>
              <a:defRPr b="1" i="0">
                <a:solidFill>
                  <a:schemeClr val="bg2"/>
                </a:solidFill>
                <a:latin typeface="Montserrat" pitchFamily="2" charset="77"/>
              </a:defRPr>
            </a:lvl4pPr>
            <a:lvl5pPr marL="2293767" indent="0" algn="ctr">
              <a:buFontTx/>
              <a:buNone/>
              <a:defRPr b="1" i="0">
                <a:solidFill>
                  <a:schemeClr val="bg2"/>
                </a:solidFill>
                <a:latin typeface="Montserrat" pitchFamily="2" charset="77"/>
              </a:defRPr>
            </a:lvl5pPr>
          </a:lstStyle>
          <a:p>
            <a:pPr lvl="0"/>
            <a:r>
              <a:rPr lang="en-GB" dirty="0" err="1"/>
              <a:t>Päivämäärä</a:t>
            </a:r>
            <a:r>
              <a:rPr lang="en-GB" dirty="0"/>
              <a:t> / </a:t>
            </a:r>
            <a:r>
              <a:rPr lang="en-GB" dirty="0" err="1"/>
              <a:t>paikka</a:t>
            </a:r>
            <a:endParaRPr lang="en-GB" dirty="0"/>
          </a:p>
        </p:txBody>
      </p:sp>
      <p:pic>
        <p:nvPicPr>
          <p:cNvPr id="3" name="Picture 2">
            <a:extLst>
              <a:ext uri="{FF2B5EF4-FFF2-40B4-BE49-F238E27FC236}">
                <a16:creationId xmlns:a16="http://schemas.microsoft.com/office/drawing/2014/main" id="{DD35E7B7-8A29-9F4E-8BE0-8A2A493E9D7C}"/>
              </a:ext>
            </a:extLst>
          </p:cNvPr>
          <p:cNvPicPr>
            <a:picLocks noChangeAspect="1"/>
          </p:cNvPicPr>
          <p:nvPr userDrawn="1"/>
        </p:nvPicPr>
        <p:blipFill>
          <a:blip r:embed="rId3"/>
          <a:stretch>
            <a:fillRect/>
          </a:stretch>
        </p:blipFill>
        <p:spPr>
          <a:xfrm>
            <a:off x="4491072" y="1711548"/>
            <a:ext cx="3228632" cy="1512000"/>
          </a:xfrm>
          <a:prstGeom prst="rect">
            <a:avLst/>
          </a:prstGeom>
        </p:spPr>
      </p:pic>
    </p:spTree>
    <p:extLst>
      <p:ext uri="{BB962C8B-B14F-4D97-AF65-F5344CB8AC3E}">
        <p14:creationId xmlns:p14="http://schemas.microsoft.com/office/powerpoint/2010/main" val="46659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5" y="3445826"/>
            <a:ext cx="10848623" cy="1123316"/>
          </a:xfrm>
          <a:prstGeom prst="rect">
            <a:avLst/>
          </a:prstGeom>
        </p:spPr>
        <p:txBody>
          <a:bodyPr>
            <a:noAutofit/>
          </a:bodyPr>
          <a:lstStyle>
            <a:lvl1pPr>
              <a:defRPr sz="4800" baseline="0">
                <a:solidFill>
                  <a:schemeClr val="bg1"/>
                </a:solidFill>
              </a:defRPr>
            </a:lvl1pPr>
          </a:lstStyle>
          <a:p>
            <a:r>
              <a:rPr lang="fi-FI"/>
              <a:t>Kiitos.</a:t>
            </a:r>
            <a:endParaRPr lang="en-US"/>
          </a:p>
        </p:txBody>
      </p:sp>
      <p:sp>
        <p:nvSpPr>
          <p:cNvPr id="3" name="Subtitle 2"/>
          <p:cNvSpPr>
            <a:spLocks noGrp="1"/>
          </p:cNvSpPr>
          <p:nvPr>
            <p:ph type="subTitle" idx="1" hasCustomPrompt="1"/>
          </p:nvPr>
        </p:nvSpPr>
        <p:spPr>
          <a:xfrm>
            <a:off x="620892" y="4940299"/>
            <a:ext cx="10837333" cy="1521462"/>
          </a:xfrm>
          <a:prstGeom prst="rect">
            <a:avLst/>
          </a:prstGeom>
        </p:spPr>
        <p:txBody>
          <a:bodyPr/>
          <a:lstStyle>
            <a:lvl1pPr marL="0" indent="0" algn="l">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fi-FI"/>
              <a:t>Etunimi Sukunimi</a:t>
            </a:r>
            <a:br>
              <a:rPr lang="fi-FI"/>
            </a:br>
            <a:r>
              <a:rPr lang="fi-FI"/>
              <a:t>+358 00 000 0000</a:t>
            </a:r>
            <a:br>
              <a:rPr lang="fi-FI"/>
            </a:br>
            <a:r>
              <a:rPr lang="fi-FI"/>
              <a:t>etunimi.sukunimi@sak.fi</a:t>
            </a:r>
            <a:endParaRPr lang="en-US"/>
          </a:p>
        </p:txBody>
      </p:sp>
      <p:pic>
        <p:nvPicPr>
          <p:cNvPr id="6" name="Picture 5">
            <a:extLst>
              <a:ext uri="{FF2B5EF4-FFF2-40B4-BE49-F238E27FC236}">
                <a16:creationId xmlns:a16="http://schemas.microsoft.com/office/drawing/2014/main" id="{E0CEEA1C-1B41-904C-B2E6-DD20C78539CB}"/>
              </a:ext>
            </a:extLst>
          </p:cNvPr>
          <p:cNvPicPr>
            <a:picLocks noChangeAspect="1"/>
          </p:cNvPicPr>
          <p:nvPr userDrawn="1"/>
        </p:nvPicPr>
        <p:blipFill>
          <a:blip r:embed="rId3"/>
          <a:stretch>
            <a:fillRect/>
          </a:stretch>
        </p:blipFill>
        <p:spPr>
          <a:xfrm>
            <a:off x="695325" y="621025"/>
            <a:ext cx="1998680" cy="936000"/>
          </a:xfrm>
          <a:prstGeom prst="rect">
            <a:avLst/>
          </a:prstGeom>
        </p:spPr>
      </p:pic>
      <p:pic>
        <p:nvPicPr>
          <p:cNvPr id="5" name="Graphic 4">
            <a:extLst>
              <a:ext uri="{FF2B5EF4-FFF2-40B4-BE49-F238E27FC236}">
                <a16:creationId xmlns:a16="http://schemas.microsoft.com/office/drawing/2014/main" id="{DBFD17A7-EE8B-904C-A28B-B86DECFFD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36271" y="629425"/>
            <a:ext cx="2760404" cy="1872000"/>
          </a:xfrm>
          <a:prstGeom prst="rect">
            <a:avLst/>
          </a:prstGeom>
        </p:spPr>
      </p:pic>
    </p:spTree>
    <p:extLst>
      <p:ext uri="{BB962C8B-B14F-4D97-AF65-F5344CB8AC3E}">
        <p14:creationId xmlns:p14="http://schemas.microsoft.com/office/powerpoint/2010/main" val="13833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pink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7" name="Graphic 6">
            <a:extLst>
              <a:ext uri="{FF2B5EF4-FFF2-40B4-BE49-F238E27FC236}">
                <a16:creationId xmlns:a16="http://schemas.microsoft.com/office/drawing/2014/main" id="{E2B7F959-C4A0-BD44-852F-2CBB687A85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5" name="Graphic 4">
            <a:extLst>
              <a:ext uri="{FF2B5EF4-FFF2-40B4-BE49-F238E27FC236}">
                <a16:creationId xmlns:a16="http://schemas.microsoft.com/office/drawing/2014/main" id="{07FA887D-1E84-2348-96AB-F69188094FF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1277958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l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6" name="Graphic 5">
            <a:extLst>
              <a:ext uri="{FF2B5EF4-FFF2-40B4-BE49-F238E27FC236}">
                <a16:creationId xmlns:a16="http://schemas.microsoft.com/office/drawing/2014/main" id="{A320647E-EE4C-0549-947D-523BAEA542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10" name="Graphic 9">
            <a:extLst>
              <a:ext uri="{FF2B5EF4-FFF2-40B4-BE49-F238E27FC236}">
                <a16:creationId xmlns:a16="http://schemas.microsoft.com/office/drawing/2014/main" id="{AF7DA321-4DD2-5944-A106-572F9C6D366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279427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6" name="Graphic 5">
            <a:extLst>
              <a:ext uri="{FF2B5EF4-FFF2-40B4-BE49-F238E27FC236}">
                <a16:creationId xmlns:a16="http://schemas.microsoft.com/office/drawing/2014/main" id="{A01864E6-31D4-8543-B4CB-E5BAE6C7F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10" name="Graphic 9">
            <a:extLst>
              <a:ext uri="{FF2B5EF4-FFF2-40B4-BE49-F238E27FC236}">
                <a16:creationId xmlns:a16="http://schemas.microsoft.com/office/drawing/2014/main" id="{A3484DAF-F2E3-5D45-8ABE-23A4E384E86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80668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pohja harma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DE1F4F-D841-0842-B56F-216CFB9D4ED5}"/>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35693857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yhjä pohja harma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DE1F4F-D841-0842-B56F-216CFB9D4ED5}"/>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45854112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rmaa tausta + lista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tx2">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8" y="1096885"/>
            <a:ext cx="4949691"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533BC36D-C29D-754E-86F2-CD07892A3D97}"/>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8CA9340F-4D41-2B46-8656-BD8BA61C8E1C}"/>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6" name="Text Placeholder 10">
            <a:extLst>
              <a:ext uri="{FF2B5EF4-FFF2-40B4-BE49-F238E27FC236}">
                <a16:creationId xmlns:a16="http://schemas.microsoft.com/office/drawing/2014/main" id="{0E715FA4-3BEE-804B-AD4F-A4893650C5B0}"/>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4276786210"/>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a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50D54474-EF56-1143-85CB-D88E90FC1485}"/>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BA80F561-C20D-BA42-9A02-118722832655}"/>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0414E093-8466-254A-BEBD-A0B76F2E9EBB}"/>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665020467"/>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eruspohj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9" y="885871"/>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9464822"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6689758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nkki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87F556A3-27FD-0E41-80E7-23CA8A427E5A}"/>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150F3A1D-5255-524C-97DF-24CACA5EE70F}"/>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F0B963EE-5B93-2F41-92FB-8773D90C9F24}"/>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1975658160"/>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10AB823A-594D-8040-949D-A92ACB15B37F}"/>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37C23ABD-0430-064A-A657-FC6C19148BD3}"/>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0B47708F-DDDA-0943-AD82-28703EC9708D}"/>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1119866307"/>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7B94F1CE-07F6-8C42-B48F-0185665174E6}"/>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310EAE83-6241-B74D-AF7A-1830CF497ED7}"/>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9CB647D8-9DF2-B047-B8AB-BF2102647B2B}"/>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254136520"/>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istilappu harmaa ">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tx2">
              <a:lumMod val="65000"/>
              <a:lumOff val="35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pic>
        <p:nvPicPr>
          <p:cNvPr id="11" name="Picture 10">
            <a:extLst>
              <a:ext uri="{FF2B5EF4-FFF2-40B4-BE49-F238E27FC236}">
                <a16:creationId xmlns:a16="http://schemas.microsoft.com/office/drawing/2014/main" id="{70EC5FBD-37E1-EF4A-98A6-B41BE1DDE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95745" y="1047577"/>
            <a:ext cx="3127184" cy="5213573"/>
          </a:xfrm>
          <a:prstGeom prst="rect">
            <a:avLst/>
          </a:pr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7532243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istilappu punainen">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5"/>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7" name="Picture 6">
            <a:extLst>
              <a:ext uri="{FF2B5EF4-FFF2-40B4-BE49-F238E27FC236}">
                <a16:creationId xmlns:a16="http://schemas.microsoft.com/office/drawing/2014/main" id="{7B9818C1-2D7F-3E4E-97AA-5A9183B6B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4545" y="802708"/>
            <a:ext cx="2179952" cy="5495824"/>
          </a:xfrm>
          <a:prstGeom prst="rect">
            <a:avLst/>
          </a:prstGeom>
        </p:spPr>
      </p:pic>
    </p:spTree>
    <p:extLst>
      <p:ext uri="{BB962C8B-B14F-4D97-AF65-F5344CB8AC3E}">
        <p14:creationId xmlns:p14="http://schemas.microsoft.com/office/powerpoint/2010/main" val="188048151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istilappu pinkki">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8" name="Picture 6">
            <a:extLst>
              <a:ext uri="{FF2B5EF4-FFF2-40B4-BE49-F238E27FC236}">
                <a16:creationId xmlns:a16="http://schemas.microsoft.com/office/drawing/2014/main" id="{C0E79BE0-19C3-AD40-AB0B-105B4340B3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193" y="706759"/>
            <a:ext cx="2635163" cy="5376529"/>
          </a:xfrm>
          <a:prstGeom prst="rect">
            <a:avLst/>
          </a:prstGeom>
        </p:spPr>
      </p:pic>
    </p:spTree>
    <p:extLst>
      <p:ext uri="{BB962C8B-B14F-4D97-AF65-F5344CB8AC3E}">
        <p14:creationId xmlns:p14="http://schemas.microsoft.com/office/powerpoint/2010/main" val="398778853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istilappu Lila">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5" name="Picture 11">
            <a:extLst>
              <a:ext uri="{FF2B5EF4-FFF2-40B4-BE49-F238E27FC236}">
                <a16:creationId xmlns:a16="http://schemas.microsoft.com/office/drawing/2014/main" id="{63FB1932-6594-40AA-B9C9-9C840177A9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6046" y="707191"/>
            <a:ext cx="3046553" cy="5747766"/>
          </a:xfrm>
          <a:prstGeom prst="rect">
            <a:avLst/>
          </a:prstGeom>
        </p:spPr>
      </p:pic>
    </p:spTree>
    <p:extLst>
      <p:ext uri="{BB962C8B-B14F-4D97-AF65-F5344CB8AC3E}">
        <p14:creationId xmlns:p14="http://schemas.microsoft.com/office/powerpoint/2010/main" val="4949821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istilappu sininen">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4"/>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8" name="Picture 6">
            <a:extLst>
              <a:ext uri="{FF2B5EF4-FFF2-40B4-BE49-F238E27FC236}">
                <a16:creationId xmlns:a16="http://schemas.microsoft.com/office/drawing/2014/main" id="{C0E79BE0-19C3-AD40-AB0B-105B4340B3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193" y="706759"/>
            <a:ext cx="2635163" cy="5376529"/>
          </a:xfrm>
          <a:prstGeom prst="rect">
            <a:avLst/>
          </a:prstGeom>
        </p:spPr>
      </p:pic>
    </p:spTree>
    <p:extLst>
      <p:ext uri="{BB962C8B-B14F-4D97-AF65-F5344CB8AC3E}">
        <p14:creationId xmlns:p14="http://schemas.microsoft.com/office/powerpoint/2010/main" val="226586293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eruspohj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9" y="885871"/>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9464822"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2914246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Aloitus, lopetus tai välisivu l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6" name="Graphic 5">
            <a:extLst>
              <a:ext uri="{FF2B5EF4-FFF2-40B4-BE49-F238E27FC236}">
                <a16:creationId xmlns:a16="http://schemas.microsoft.com/office/drawing/2014/main" id="{A320647E-EE4C-0549-947D-523BAEA542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10" name="Graphic 9">
            <a:extLst>
              <a:ext uri="{FF2B5EF4-FFF2-40B4-BE49-F238E27FC236}">
                <a16:creationId xmlns:a16="http://schemas.microsoft.com/office/drawing/2014/main" id="{AF7DA321-4DD2-5944-A106-572F9C6D366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160615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551378"/>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3" name="Text Placeholder 2">
            <a:extLst>
              <a:ext uri="{FF2B5EF4-FFF2-40B4-BE49-F238E27FC236}">
                <a16:creationId xmlns:a16="http://schemas.microsoft.com/office/drawing/2014/main" id="{862FBA11-F5B7-9644-A678-F40C34F42E7E}"/>
              </a:ext>
            </a:extLst>
          </p:cNvPr>
          <p:cNvSpPr>
            <a:spLocks noGrp="1"/>
          </p:cNvSpPr>
          <p:nvPr>
            <p:ph type="body" sz="quarter" idx="13"/>
          </p:nvPr>
        </p:nvSpPr>
        <p:spPr>
          <a:xfrm>
            <a:off x="4440238"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6CA185E4-1E4A-F542-9683-C5F2AAC87399}"/>
              </a:ext>
            </a:extLst>
          </p:cNvPr>
          <p:cNvSpPr>
            <a:spLocks noGrp="1"/>
          </p:cNvSpPr>
          <p:nvPr>
            <p:ph type="body" sz="quarter" idx="14"/>
          </p:nvPr>
        </p:nvSpPr>
        <p:spPr>
          <a:xfrm>
            <a:off x="8180141"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696914" y="1099073"/>
            <a:ext cx="10801350"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sp>
        <p:nvSpPr>
          <p:cNvPr id="11" name="Triangle 10">
            <a:extLst>
              <a:ext uri="{FF2B5EF4-FFF2-40B4-BE49-F238E27FC236}">
                <a16:creationId xmlns:a16="http://schemas.microsoft.com/office/drawing/2014/main" id="{9A4479DA-8719-F04C-81DB-3B2A4307F95A}"/>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AD5005E9-8B75-5645-B926-EE0DBEAE7AE3}"/>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132873462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pohja 1">
    <p:spTree>
      <p:nvGrpSpPr>
        <p:cNvPr id="1" name=""/>
        <p:cNvGrpSpPr/>
        <p:nvPr/>
      </p:nvGrpSpPr>
      <p:grpSpPr>
        <a:xfrm>
          <a:off x="0" y="0"/>
          <a:ext cx="0" cy="0"/>
          <a:chOff x="0" y="0"/>
          <a:chExt cx="0" cy="0"/>
        </a:xfrm>
      </p:grpSpPr>
      <p:pic>
        <p:nvPicPr>
          <p:cNvPr id="10" name="Picture Placeholder 13">
            <a:extLst>
              <a:ext uri="{FF2B5EF4-FFF2-40B4-BE49-F238E27FC236}">
                <a16:creationId xmlns:a16="http://schemas.microsoft.com/office/drawing/2014/main" id="{22E0C09D-4C21-764D-B82D-266D4EE814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494" y="-14091"/>
            <a:ext cx="8082116" cy="6898829"/>
          </a:xfrm>
          <a:custGeom>
            <a:avLst/>
            <a:gdLst>
              <a:gd name="connsiteX0" fmla="*/ 3233532 w 9117496"/>
              <a:gd name="connsiteY0" fmla="*/ 0 h 6858000"/>
              <a:gd name="connsiteX1" fmla="*/ 9117496 w 9117496"/>
              <a:gd name="connsiteY1" fmla="*/ 0 h 6858000"/>
              <a:gd name="connsiteX2" fmla="*/ 2259497 w 9117496"/>
              <a:gd name="connsiteY2" fmla="*/ 6858000 h 6858000"/>
              <a:gd name="connsiteX3" fmla="*/ 0 w 9117496"/>
              <a:gd name="connsiteY3" fmla="*/ 6858000 h 6858000"/>
              <a:gd name="connsiteX4" fmla="*/ 0 w 9117496"/>
              <a:gd name="connsiteY4" fmla="*/ 3233532 h 6858000"/>
              <a:gd name="connsiteX0" fmla="*/ 3233532 w 9117496"/>
              <a:gd name="connsiteY0" fmla="*/ 0 h 6858000"/>
              <a:gd name="connsiteX1" fmla="*/ 9117496 w 9117496"/>
              <a:gd name="connsiteY1" fmla="*/ 0 h 6858000"/>
              <a:gd name="connsiteX2" fmla="*/ 5138499 w 9117496"/>
              <a:gd name="connsiteY2" fmla="*/ 6839893 h 6858000"/>
              <a:gd name="connsiteX3" fmla="*/ 0 w 9117496"/>
              <a:gd name="connsiteY3" fmla="*/ 6858000 h 6858000"/>
              <a:gd name="connsiteX4" fmla="*/ 0 w 9117496"/>
              <a:gd name="connsiteY4" fmla="*/ 3233532 h 6858000"/>
              <a:gd name="connsiteX5" fmla="*/ 3233532 w 9117496"/>
              <a:gd name="connsiteY5" fmla="*/ 0 h 6858000"/>
              <a:gd name="connsiteX0" fmla="*/ 3233532 w 9117496"/>
              <a:gd name="connsiteY0" fmla="*/ 0 h 6858000"/>
              <a:gd name="connsiteX1" fmla="*/ 9117496 w 9117496"/>
              <a:gd name="connsiteY1" fmla="*/ 0 h 6858000"/>
              <a:gd name="connsiteX2" fmla="*/ 5156606 w 9117496"/>
              <a:gd name="connsiteY2" fmla="*/ 6858000 h 6858000"/>
              <a:gd name="connsiteX3" fmla="*/ 0 w 9117496"/>
              <a:gd name="connsiteY3" fmla="*/ 6858000 h 6858000"/>
              <a:gd name="connsiteX4" fmla="*/ 0 w 9117496"/>
              <a:gd name="connsiteY4" fmla="*/ 3233532 h 6858000"/>
              <a:gd name="connsiteX5" fmla="*/ 3233532 w 9117496"/>
              <a:gd name="connsiteY5" fmla="*/ 0 h 6858000"/>
              <a:gd name="connsiteX0" fmla="*/ 3233532 w 9117496"/>
              <a:gd name="connsiteY0" fmla="*/ 0 h 6858000"/>
              <a:gd name="connsiteX1" fmla="*/ 9117496 w 9117496"/>
              <a:gd name="connsiteY1" fmla="*/ 0 h 6858000"/>
              <a:gd name="connsiteX2" fmla="*/ 5156606 w 9117496"/>
              <a:gd name="connsiteY2" fmla="*/ 6858000 h 6858000"/>
              <a:gd name="connsiteX3" fmla="*/ 0 w 9117496"/>
              <a:gd name="connsiteY3" fmla="*/ 6858000 h 6858000"/>
              <a:gd name="connsiteX4" fmla="*/ 1285592 w 9117496"/>
              <a:gd name="connsiteY4" fmla="*/ 3296906 h 6858000"/>
              <a:gd name="connsiteX5" fmla="*/ 3233532 w 9117496"/>
              <a:gd name="connsiteY5" fmla="*/ 0 h 6858000"/>
              <a:gd name="connsiteX0" fmla="*/ 2038474 w 7922438"/>
              <a:gd name="connsiteY0" fmla="*/ 0 h 6858000"/>
              <a:gd name="connsiteX1" fmla="*/ 7922438 w 7922438"/>
              <a:gd name="connsiteY1" fmla="*/ 0 h 6858000"/>
              <a:gd name="connsiteX2" fmla="*/ 3961548 w 7922438"/>
              <a:gd name="connsiteY2" fmla="*/ 6858000 h 6858000"/>
              <a:gd name="connsiteX3" fmla="*/ 0 w 7922438"/>
              <a:gd name="connsiteY3" fmla="*/ 6858000 h 6858000"/>
              <a:gd name="connsiteX4" fmla="*/ 90534 w 7922438"/>
              <a:gd name="connsiteY4" fmla="*/ 3296906 h 6858000"/>
              <a:gd name="connsiteX5" fmla="*/ 2038474 w 7922438"/>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54320 w 7886224"/>
              <a:gd name="connsiteY4" fmla="*/ 3296906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54320 w 7886224"/>
              <a:gd name="connsiteY4" fmla="*/ 3315013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18106 w 7886224"/>
              <a:gd name="connsiteY4" fmla="*/ 3333120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18106 w 7886224"/>
              <a:gd name="connsiteY4" fmla="*/ 3333120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27160 w 7886224"/>
              <a:gd name="connsiteY4" fmla="*/ 3342173 h 6858000"/>
              <a:gd name="connsiteX5" fmla="*/ 2002260 w 7886224"/>
              <a:gd name="connsiteY5" fmla="*/ 0 h 6858000"/>
              <a:gd name="connsiteX0" fmla="*/ 1984153 w 7868117"/>
              <a:gd name="connsiteY0" fmla="*/ 0 h 6858000"/>
              <a:gd name="connsiteX1" fmla="*/ 7868117 w 7868117"/>
              <a:gd name="connsiteY1" fmla="*/ 0 h 6858000"/>
              <a:gd name="connsiteX2" fmla="*/ 3907227 w 7868117"/>
              <a:gd name="connsiteY2" fmla="*/ 6858000 h 6858000"/>
              <a:gd name="connsiteX3" fmla="*/ 0 w 7868117"/>
              <a:gd name="connsiteY3" fmla="*/ 6839893 h 6858000"/>
              <a:gd name="connsiteX4" fmla="*/ 9053 w 7868117"/>
              <a:gd name="connsiteY4" fmla="*/ 3342173 h 6858000"/>
              <a:gd name="connsiteX5" fmla="*/ 1984153 w 7868117"/>
              <a:gd name="connsiteY5" fmla="*/ 0 h 6858000"/>
              <a:gd name="connsiteX0" fmla="*/ 1984955 w 7868919"/>
              <a:gd name="connsiteY0" fmla="*/ 0 h 6858000"/>
              <a:gd name="connsiteX1" fmla="*/ 7868919 w 7868919"/>
              <a:gd name="connsiteY1" fmla="*/ 0 h 6858000"/>
              <a:gd name="connsiteX2" fmla="*/ 3908029 w 7868919"/>
              <a:gd name="connsiteY2" fmla="*/ 6858000 h 6858000"/>
              <a:gd name="connsiteX3" fmla="*/ 802 w 7868919"/>
              <a:gd name="connsiteY3" fmla="*/ 6839893 h 6858000"/>
              <a:gd name="connsiteX4" fmla="*/ 9855 w 7868919"/>
              <a:gd name="connsiteY4" fmla="*/ 3342173 h 6858000"/>
              <a:gd name="connsiteX5" fmla="*/ 1984955 w 7868919"/>
              <a:gd name="connsiteY5" fmla="*/ 0 h 6858000"/>
              <a:gd name="connsiteX0" fmla="*/ 1994873 w 7878837"/>
              <a:gd name="connsiteY0" fmla="*/ 0 h 6858000"/>
              <a:gd name="connsiteX1" fmla="*/ 7878837 w 7878837"/>
              <a:gd name="connsiteY1" fmla="*/ 0 h 6858000"/>
              <a:gd name="connsiteX2" fmla="*/ 3917947 w 7878837"/>
              <a:gd name="connsiteY2" fmla="*/ 6858000 h 6858000"/>
              <a:gd name="connsiteX3" fmla="*/ 10720 w 7878837"/>
              <a:gd name="connsiteY3" fmla="*/ 6839893 h 6858000"/>
              <a:gd name="connsiteX4" fmla="*/ 1666 w 7878837"/>
              <a:gd name="connsiteY4" fmla="*/ 3369334 h 6858000"/>
              <a:gd name="connsiteX5" fmla="*/ 1994873 w 7878837"/>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39893 h 6858000"/>
              <a:gd name="connsiteX4" fmla="*/ 9854 w 7887025"/>
              <a:gd name="connsiteY4" fmla="*/ 3369334 h 6858000"/>
              <a:gd name="connsiteX5" fmla="*/ 2003061 w 7887025"/>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48946 h 6858000"/>
              <a:gd name="connsiteX4" fmla="*/ 9854 w 7887025"/>
              <a:gd name="connsiteY4" fmla="*/ 3369334 h 6858000"/>
              <a:gd name="connsiteX5" fmla="*/ 2003061 w 7887025"/>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48946 h 6858000"/>
              <a:gd name="connsiteX4" fmla="*/ 9854 w 7887025"/>
              <a:gd name="connsiteY4" fmla="*/ 3459868 h 6858000"/>
              <a:gd name="connsiteX5" fmla="*/ 2003061 w 7887025"/>
              <a:gd name="connsiteY5" fmla="*/ 0 h 6858000"/>
              <a:gd name="connsiteX0" fmla="*/ 2020625 w 7904589"/>
              <a:gd name="connsiteY0" fmla="*/ 0 h 6867116"/>
              <a:gd name="connsiteX1" fmla="*/ 7904589 w 7904589"/>
              <a:gd name="connsiteY1" fmla="*/ 0 h 6867116"/>
              <a:gd name="connsiteX2" fmla="*/ 3943699 w 7904589"/>
              <a:gd name="connsiteY2" fmla="*/ 6858000 h 6867116"/>
              <a:gd name="connsiteX3" fmla="*/ 259 w 7904589"/>
              <a:gd name="connsiteY3" fmla="*/ 6867053 h 6867116"/>
              <a:gd name="connsiteX4" fmla="*/ 27418 w 7904589"/>
              <a:gd name="connsiteY4" fmla="*/ 3459868 h 6867116"/>
              <a:gd name="connsiteX5" fmla="*/ 2020625 w 7904589"/>
              <a:gd name="connsiteY5" fmla="*/ 0 h 6867116"/>
              <a:gd name="connsiteX0" fmla="*/ 2020625 w 7904589"/>
              <a:gd name="connsiteY0" fmla="*/ 0 h 6867116"/>
              <a:gd name="connsiteX1" fmla="*/ 7904589 w 7904589"/>
              <a:gd name="connsiteY1" fmla="*/ 0 h 6867116"/>
              <a:gd name="connsiteX2" fmla="*/ 3943699 w 7904589"/>
              <a:gd name="connsiteY2" fmla="*/ 6858000 h 6867116"/>
              <a:gd name="connsiteX3" fmla="*/ 259 w 7904589"/>
              <a:gd name="connsiteY3" fmla="*/ 6867053 h 6867116"/>
              <a:gd name="connsiteX4" fmla="*/ 27418 w 7904589"/>
              <a:gd name="connsiteY4" fmla="*/ 3459868 h 6867116"/>
              <a:gd name="connsiteX5" fmla="*/ 2020625 w 7904589"/>
              <a:gd name="connsiteY5" fmla="*/ 0 h 6867116"/>
              <a:gd name="connsiteX0" fmla="*/ 2029612 w 7913576"/>
              <a:gd name="connsiteY0" fmla="*/ 0 h 6867116"/>
              <a:gd name="connsiteX1" fmla="*/ 7913576 w 7913576"/>
              <a:gd name="connsiteY1" fmla="*/ 0 h 6867116"/>
              <a:gd name="connsiteX2" fmla="*/ 3952686 w 7913576"/>
              <a:gd name="connsiteY2" fmla="*/ 6858000 h 6867116"/>
              <a:gd name="connsiteX3" fmla="*/ 193 w 7913576"/>
              <a:gd name="connsiteY3" fmla="*/ 6867053 h 6867116"/>
              <a:gd name="connsiteX4" fmla="*/ 36405 w 7913576"/>
              <a:gd name="connsiteY4" fmla="*/ 3459868 h 6867116"/>
              <a:gd name="connsiteX5" fmla="*/ 2029612 w 7913576"/>
              <a:gd name="connsiteY5" fmla="*/ 0 h 6867116"/>
              <a:gd name="connsiteX0" fmla="*/ 2011708 w 7895672"/>
              <a:gd name="connsiteY0" fmla="*/ 0 h 6858000"/>
              <a:gd name="connsiteX1" fmla="*/ 7895672 w 7895672"/>
              <a:gd name="connsiteY1" fmla="*/ 0 h 6858000"/>
              <a:gd name="connsiteX2" fmla="*/ 3934782 w 7895672"/>
              <a:gd name="connsiteY2" fmla="*/ 6858000 h 6858000"/>
              <a:gd name="connsiteX3" fmla="*/ 395 w 7895672"/>
              <a:gd name="connsiteY3" fmla="*/ 6848946 h 6858000"/>
              <a:gd name="connsiteX4" fmla="*/ 18501 w 7895672"/>
              <a:gd name="connsiteY4" fmla="*/ 3459868 h 6858000"/>
              <a:gd name="connsiteX5" fmla="*/ 2011708 w 7895672"/>
              <a:gd name="connsiteY5" fmla="*/ 0 h 6858000"/>
              <a:gd name="connsiteX0" fmla="*/ 2011708 w 7895672"/>
              <a:gd name="connsiteY0" fmla="*/ 0 h 6858000"/>
              <a:gd name="connsiteX1" fmla="*/ 7895672 w 7895672"/>
              <a:gd name="connsiteY1" fmla="*/ 0 h 6858000"/>
              <a:gd name="connsiteX2" fmla="*/ 3934782 w 7895672"/>
              <a:gd name="connsiteY2" fmla="*/ 6858000 h 6858000"/>
              <a:gd name="connsiteX3" fmla="*/ 395 w 7895672"/>
              <a:gd name="connsiteY3" fmla="*/ 6848946 h 6858000"/>
              <a:gd name="connsiteX4" fmla="*/ 18501 w 7895672"/>
              <a:gd name="connsiteY4" fmla="*/ 3459868 h 6858000"/>
              <a:gd name="connsiteX5" fmla="*/ 2011708 w 7895672"/>
              <a:gd name="connsiteY5" fmla="*/ 0 h 6858000"/>
              <a:gd name="connsiteX0" fmla="*/ 2011708 w 7895672"/>
              <a:gd name="connsiteY0" fmla="*/ 0 h 6903330"/>
              <a:gd name="connsiteX1" fmla="*/ 7895672 w 7895672"/>
              <a:gd name="connsiteY1" fmla="*/ 0 h 6903330"/>
              <a:gd name="connsiteX2" fmla="*/ 3934782 w 7895672"/>
              <a:gd name="connsiteY2" fmla="*/ 6858000 h 6903330"/>
              <a:gd name="connsiteX3" fmla="*/ 395 w 7895672"/>
              <a:gd name="connsiteY3" fmla="*/ 6903267 h 6903330"/>
              <a:gd name="connsiteX4" fmla="*/ 18501 w 7895672"/>
              <a:gd name="connsiteY4" fmla="*/ 3459868 h 6903330"/>
              <a:gd name="connsiteX5" fmla="*/ 2011708 w 7895672"/>
              <a:gd name="connsiteY5" fmla="*/ 0 h 6903330"/>
              <a:gd name="connsiteX0" fmla="*/ 2003063 w 7887027"/>
              <a:gd name="connsiteY0" fmla="*/ 0 h 6894277"/>
              <a:gd name="connsiteX1" fmla="*/ 7887027 w 7887027"/>
              <a:gd name="connsiteY1" fmla="*/ 0 h 6894277"/>
              <a:gd name="connsiteX2" fmla="*/ 3926137 w 7887027"/>
              <a:gd name="connsiteY2" fmla="*/ 6858000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894277"/>
              <a:gd name="connsiteX1" fmla="*/ 7887027 w 7887027"/>
              <a:gd name="connsiteY1" fmla="*/ 0 h 6894277"/>
              <a:gd name="connsiteX2" fmla="*/ 3917084 w 7887027"/>
              <a:gd name="connsiteY2" fmla="*/ 6885161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894277"/>
              <a:gd name="connsiteX1" fmla="*/ 7887027 w 7887027"/>
              <a:gd name="connsiteY1" fmla="*/ 0 h 6894277"/>
              <a:gd name="connsiteX2" fmla="*/ 3944244 w 7887027"/>
              <a:gd name="connsiteY2" fmla="*/ 6885161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904471"/>
              <a:gd name="connsiteX1" fmla="*/ 7887027 w 7887027"/>
              <a:gd name="connsiteY1" fmla="*/ 0 h 6904471"/>
              <a:gd name="connsiteX2" fmla="*/ 3944244 w 7887027"/>
              <a:gd name="connsiteY2" fmla="*/ 6885161 h 6904471"/>
              <a:gd name="connsiteX3" fmla="*/ 803 w 7887027"/>
              <a:gd name="connsiteY3" fmla="*/ 6894214 h 6904471"/>
              <a:gd name="connsiteX4" fmla="*/ 9856 w 7887027"/>
              <a:gd name="connsiteY4" fmla="*/ 3459868 h 6904471"/>
              <a:gd name="connsiteX5" fmla="*/ 2003063 w 7887027"/>
              <a:gd name="connsiteY5" fmla="*/ 0 h 6904471"/>
              <a:gd name="connsiteX0" fmla="*/ 2003063 w 7887027"/>
              <a:gd name="connsiteY0" fmla="*/ 0 h 6894649"/>
              <a:gd name="connsiteX1" fmla="*/ 7887027 w 7887027"/>
              <a:gd name="connsiteY1" fmla="*/ 0 h 6894649"/>
              <a:gd name="connsiteX2" fmla="*/ 3953297 w 7887027"/>
              <a:gd name="connsiteY2" fmla="*/ 6867054 h 6894649"/>
              <a:gd name="connsiteX3" fmla="*/ 803 w 7887027"/>
              <a:gd name="connsiteY3" fmla="*/ 6894214 h 6894649"/>
              <a:gd name="connsiteX4" fmla="*/ 9856 w 7887027"/>
              <a:gd name="connsiteY4" fmla="*/ 3459868 h 6894649"/>
              <a:gd name="connsiteX5" fmla="*/ 2003063 w 7887027"/>
              <a:gd name="connsiteY5" fmla="*/ 0 h 6894649"/>
              <a:gd name="connsiteX0" fmla="*/ 2003063 w 7887027"/>
              <a:gd name="connsiteY0" fmla="*/ 0 h 6894649"/>
              <a:gd name="connsiteX1" fmla="*/ 7887027 w 7887027"/>
              <a:gd name="connsiteY1" fmla="*/ 0 h 6894649"/>
              <a:gd name="connsiteX2" fmla="*/ 3953297 w 7887027"/>
              <a:gd name="connsiteY2" fmla="*/ 6867054 h 6894649"/>
              <a:gd name="connsiteX3" fmla="*/ 803 w 7887027"/>
              <a:gd name="connsiteY3" fmla="*/ 6894214 h 6894649"/>
              <a:gd name="connsiteX4" fmla="*/ 9856 w 7887027"/>
              <a:gd name="connsiteY4" fmla="*/ 3459868 h 6894649"/>
              <a:gd name="connsiteX5" fmla="*/ 2003063 w 7887027"/>
              <a:gd name="connsiteY5" fmla="*/ 0 h 6894649"/>
              <a:gd name="connsiteX0" fmla="*/ 2003063 w 7887027"/>
              <a:gd name="connsiteY0" fmla="*/ 0 h 6898829"/>
              <a:gd name="connsiteX1" fmla="*/ 7887027 w 7887027"/>
              <a:gd name="connsiteY1" fmla="*/ 0 h 6898829"/>
              <a:gd name="connsiteX2" fmla="*/ 3989511 w 7887027"/>
              <a:gd name="connsiteY2" fmla="*/ 6876107 h 6898829"/>
              <a:gd name="connsiteX3" fmla="*/ 803 w 7887027"/>
              <a:gd name="connsiteY3" fmla="*/ 6894214 h 6898829"/>
              <a:gd name="connsiteX4" fmla="*/ 9856 w 7887027"/>
              <a:gd name="connsiteY4" fmla="*/ 3459868 h 6898829"/>
              <a:gd name="connsiteX5" fmla="*/ 2003063 w 7887027"/>
              <a:gd name="connsiteY5" fmla="*/ 0 h 68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027" h="6898829">
                <a:moveTo>
                  <a:pt x="2003063" y="0"/>
                </a:moveTo>
                <a:lnTo>
                  <a:pt x="7887027" y="0"/>
                </a:lnTo>
                <a:lnTo>
                  <a:pt x="3989511" y="6876107"/>
                </a:lnTo>
                <a:cubicBezTo>
                  <a:pt x="3996837" y="6915339"/>
                  <a:pt x="1315283" y="6891196"/>
                  <a:pt x="803" y="6894214"/>
                </a:cubicBezTo>
                <a:cubicBezTo>
                  <a:pt x="-2215" y="6911294"/>
                  <a:pt x="3821" y="3469948"/>
                  <a:pt x="9856" y="3459868"/>
                </a:cubicBezTo>
                <a:lnTo>
                  <a:pt x="2003063" y="0"/>
                </a:lnTo>
                <a:close/>
              </a:path>
            </a:pathLst>
          </a:custGeom>
        </p:spPr>
      </p:pic>
      <p:grpSp>
        <p:nvGrpSpPr>
          <p:cNvPr id="11" name="Group 10">
            <a:extLst>
              <a:ext uri="{FF2B5EF4-FFF2-40B4-BE49-F238E27FC236}">
                <a16:creationId xmlns:a16="http://schemas.microsoft.com/office/drawing/2014/main" id="{1E91B3F0-E545-C743-9422-C6335D1EC789}"/>
              </a:ext>
            </a:extLst>
          </p:cNvPr>
          <p:cNvGrpSpPr/>
          <p:nvPr userDrawn="1"/>
        </p:nvGrpSpPr>
        <p:grpSpPr>
          <a:xfrm>
            <a:off x="2286211" y="4882513"/>
            <a:ext cx="2901279" cy="2215486"/>
            <a:chOff x="3095561" y="4448281"/>
            <a:chExt cx="3487470" cy="2663116"/>
          </a:xfrm>
        </p:grpSpPr>
        <p:sp>
          <p:nvSpPr>
            <p:cNvPr id="12" name="Triangle 11">
              <a:extLst>
                <a:ext uri="{FF2B5EF4-FFF2-40B4-BE49-F238E27FC236}">
                  <a16:creationId xmlns:a16="http://schemas.microsoft.com/office/drawing/2014/main" id="{DE0C9123-7E3C-FC43-B1FD-3C4291734F2B}"/>
                </a:ext>
              </a:extLst>
            </p:cNvPr>
            <p:cNvSpPr/>
            <p:nvPr/>
          </p:nvSpPr>
          <p:spPr>
            <a:xfrm>
              <a:off x="3829760" y="5261426"/>
              <a:ext cx="923469" cy="7960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3" name="Triangle 12">
              <a:extLst>
                <a:ext uri="{FF2B5EF4-FFF2-40B4-BE49-F238E27FC236}">
                  <a16:creationId xmlns:a16="http://schemas.microsoft.com/office/drawing/2014/main" id="{462E2ECB-237A-364E-ACD0-D9576E038E44}"/>
                </a:ext>
              </a:extLst>
            </p:cNvPr>
            <p:cNvSpPr/>
            <p:nvPr/>
          </p:nvSpPr>
          <p:spPr>
            <a:xfrm rot="10800000">
              <a:off x="4745887" y="6050764"/>
              <a:ext cx="923469" cy="7960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4" name="Triangle 13">
              <a:extLst>
                <a:ext uri="{FF2B5EF4-FFF2-40B4-BE49-F238E27FC236}">
                  <a16:creationId xmlns:a16="http://schemas.microsoft.com/office/drawing/2014/main" id="{71BF300D-A852-F44B-9426-2628FABA1E05}"/>
                </a:ext>
              </a:extLst>
            </p:cNvPr>
            <p:cNvSpPr/>
            <p:nvPr/>
          </p:nvSpPr>
          <p:spPr>
            <a:xfrm rot="7200000">
              <a:off x="4403137" y="6251615"/>
              <a:ext cx="923469" cy="7960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5" name="Triangle 14">
              <a:extLst>
                <a:ext uri="{FF2B5EF4-FFF2-40B4-BE49-F238E27FC236}">
                  <a16:creationId xmlns:a16="http://schemas.microsoft.com/office/drawing/2014/main" id="{5CDB19BF-5011-0045-9422-507028741626}"/>
                </a:ext>
              </a:extLst>
            </p:cNvPr>
            <p:cNvSpPr/>
            <p:nvPr/>
          </p:nvSpPr>
          <p:spPr>
            <a:xfrm rot="10800000">
              <a:off x="5200820" y="5254736"/>
              <a:ext cx="923469" cy="79609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6" name="Triangle 15">
              <a:extLst>
                <a:ext uri="{FF2B5EF4-FFF2-40B4-BE49-F238E27FC236}">
                  <a16:creationId xmlns:a16="http://schemas.microsoft.com/office/drawing/2014/main" id="{2FD1706F-652E-FC48-B64F-9F61823BAB1B}"/>
                </a:ext>
              </a:extLst>
            </p:cNvPr>
            <p:cNvSpPr/>
            <p:nvPr/>
          </p:nvSpPr>
          <p:spPr>
            <a:xfrm rot="7200000">
              <a:off x="3031874" y="5451799"/>
              <a:ext cx="923469" cy="7960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7" name="Triangle 16">
              <a:extLst>
                <a:ext uri="{FF2B5EF4-FFF2-40B4-BE49-F238E27FC236}">
                  <a16:creationId xmlns:a16="http://schemas.microsoft.com/office/drawing/2014/main" id="{6D582186-E3F7-1A40-8E92-A6E4544A5B64}"/>
                </a:ext>
              </a:extLst>
            </p:cNvPr>
            <p:cNvSpPr/>
            <p:nvPr/>
          </p:nvSpPr>
          <p:spPr>
            <a:xfrm rot="10800000">
              <a:off x="3829688" y="6050764"/>
              <a:ext cx="923469" cy="7960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8" name="Triangle 17">
              <a:extLst>
                <a:ext uri="{FF2B5EF4-FFF2-40B4-BE49-F238E27FC236}">
                  <a16:creationId xmlns:a16="http://schemas.microsoft.com/office/drawing/2014/main" id="{6625597D-2F1F-3740-A76C-51B554FBE716}"/>
                </a:ext>
              </a:extLst>
            </p:cNvPr>
            <p:cNvSpPr/>
            <p:nvPr/>
          </p:nvSpPr>
          <p:spPr>
            <a:xfrm rot="10800000">
              <a:off x="5659562" y="6050764"/>
              <a:ext cx="923469" cy="7960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9" name="Triangle 18">
              <a:extLst>
                <a:ext uri="{FF2B5EF4-FFF2-40B4-BE49-F238E27FC236}">
                  <a16:creationId xmlns:a16="http://schemas.microsoft.com/office/drawing/2014/main" id="{EF826CC6-25B7-8E4A-ACCE-3E93CF3B322C}"/>
                </a:ext>
              </a:extLst>
            </p:cNvPr>
            <p:cNvSpPr/>
            <p:nvPr/>
          </p:nvSpPr>
          <p:spPr>
            <a:xfrm rot="10800000">
              <a:off x="4741695" y="4448281"/>
              <a:ext cx="923469" cy="7960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grpSp>
      <p:pic>
        <p:nvPicPr>
          <p:cNvPr id="20" name="Picture 19" descr="slogan.png">
            <a:extLst>
              <a:ext uri="{FF2B5EF4-FFF2-40B4-BE49-F238E27FC236}">
                <a16:creationId xmlns:a16="http://schemas.microsoft.com/office/drawing/2014/main" id="{B591547D-7B10-0E4F-98D3-4B7C3420B3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822" y="4979731"/>
            <a:ext cx="1830979" cy="1235911"/>
          </a:xfrm>
          <a:prstGeom prst="rect">
            <a:avLst/>
          </a:pr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445937" y="3140391"/>
            <a:ext cx="4992035" cy="1039725"/>
          </a:xfrm>
          <a:prstGeom prst="rect">
            <a:avLst/>
          </a:prstGeom>
        </p:spPr>
        <p:txBody>
          <a:bodyPr/>
          <a:lstStyle>
            <a:lvl1pPr marL="0" indent="0">
              <a:spcBef>
                <a:spcPts val="0"/>
              </a:spcBef>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445937" y="4272257"/>
            <a:ext cx="4992035" cy="1879306"/>
          </a:xfrm>
          <a:prstGeom prst="rect">
            <a:avLst/>
          </a:prstGeom>
        </p:spPr>
        <p:txBody>
          <a:bodyPr/>
          <a:lstStyle>
            <a:lvl1pPr marL="0" indent="-217472">
              <a:spcBef>
                <a:spcPts val="800"/>
              </a:spcBef>
              <a:spcAft>
                <a:spcPts val="200"/>
              </a:spcAft>
              <a:buFontTx/>
              <a:buNone/>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9057700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uvapohja 2">
    <p:spTree>
      <p:nvGrpSpPr>
        <p:cNvPr id="1" name=""/>
        <p:cNvGrpSpPr/>
        <p:nvPr/>
      </p:nvGrpSpPr>
      <p:grpSpPr>
        <a:xfrm>
          <a:off x="0" y="0"/>
          <a:ext cx="0" cy="0"/>
          <a:chOff x="0" y="0"/>
          <a:chExt cx="0" cy="0"/>
        </a:xfrm>
      </p:grpSpPr>
      <p:pic>
        <p:nvPicPr>
          <p:cNvPr id="21" name="Picture Placeholder 21">
            <a:extLst>
              <a:ext uri="{FF2B5EF4-FFF2-40B4-BE49-F238E27FC236}">
                <a16:creationId xmlns:a16="http://schemas.microsoft.com/office/drawing/2014/main" id="{697FF4AE-EC64-FE48-AE83-15F4CC04FE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579975" y="831832"/>
            <a:ext cx="5601977" cy="6022970"/>
          </a:xfrm>
          <a:custGeom>
            <a:avLst/>
            <a:gdLst>
              <a:gd name="connsiteX0" fmla="*/ 1782912 w 5388439"/>
              <a:gd name="connsiteY0" fmla="*/ 0 h 5793384"/>
              <a:gd name="connsiteX1" fmla="*/ 1785168 w 5388439"/>
              <a:gd name="connsiteY1" fmla="*/ 0 h 5793384"/>
              <a:gd name="connsiteX2" fmla="*/ 5388439 w 5388439"/>
              <a:gd name="connsiteY2" fmla="*/ 2080349 h 5793384"/>
              <a:gd name="connsiteX3" fmla="*/ 5388439 w 5388439"/>
              <a:gd name="connsiteY3" fmla="*/ 5793384 h 5793384"/>
              <a:gd name="connsiteX4" fmla="*/ 4685704 w 5388439"/>
              <a:gd name="connsiteY4" fmla="*/ 5793384 h 5793384"/>
              <a:gd name="connsiteX5" fmla="*/ 0 w 5388439"/>
              <a:gd name="connsiteY5" fmla="*/ 3088093 h 57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8439" h="5793384">
                <a:moveTo>
                  <a:pt x="1782912" y="0"/>
                </a:moveTo>
                <a:lnTo>
                  <a:pt x="1785168" y="0"/>
                </a:lnTo>
                <a:lnTo>
                  <a:pt x="5388439" y="2080349"/>
                </a:lnTo>
                <a:lnTo>
                  <a:pt x="5388439" y="5793384"/>
                </a:lnTo>
                <a:lnTo>
                  <a:pt x="4685704" y="5793384"/>
                </a:lnTo>
                <a:lnTo>
                  <a:pt x="0" y="3088093"/>
                </a:lnTo>
                <a:close/>
              </a:path>
            </a:pathLst>
          </a:custGeom>
        </p:spPr>
      </p:pic>
      <p:sp>
        <p:nvSpPr>
          <p:cNvPr id="22" name="Triangle 21">
            <a:extLst>
              <a:ext uri="{FF2B5EF4-FFF2-40B4-BE49-F238E27FC236}">
                <a16:creationId xmlns:a16="http://schemas.microsoft.com/office/drawing/2014/main" id="{7477F92E-0815-4F4F-B054-DE40C06EF649}"/>
              </a:ext>
            </a:extLst>
          </p:cNvPr>
          <p:cNvSpPr/>
          <p:nvPr userDrawn="1"/>
        </p:nvSpPr>
        <p:spPr>
          <a:xfrm rot="10800000">
            <a:off x="1509310" y="414"/>
            <a:ext cx="559807" cy="4825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23" name="Triangle 22">
            <a:extLst>
              <a:ext uri="{FF2B5EF4-FFF2-40B4-BE49-F238E27FC236}">
                <a16:creationId xmlns:a16="http://schemas.microsoft.com/office/drawing/2014/main" id="{DF031402-97F6-3C49-A548-21A340902E79}"/>
              </a:ext>
            </a:extLst>
          </p:cNvPr>
          <p:cNvSpPr/>
          <p:nvPr userDrawn="1"/>
        </p:nvSpPr>
        <p:spPr>
          <a:xfrm rot="10800000">
            <a:off x="695329" y="411"/>
            <a:ext cx="1069623" cy="922088"/>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pic>
        <p:nvPicPr>
          <p:cNvPr id="24" name="Picture Placeholder 7">
            <a:extLst>
              <a:ext uri="{FF2B5EF4-FFF2-40B4-BE49-F238E27FC236}">
                <a16:creationId xmlns:a16="http://schemas.microsoft.com/office/drawing/2014/main" id="{2A09AAFE-0296-A74C-9E99-EDBB2D682D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27"/>
          <a:stretch/>
        </p:blipFill>
        <p:spPr>
          <a:xfrm>
            <a:off x="4106910" y="3819012"/>
            <a:ext cx="7018247" cy="3038988"/>
          </a:xfrm>
          <a:custGeom>
            <a:avLst/>
            <a:gdLst>
              <a:gd name="connsiteX0" fmla="*/ 1687681 w 6750723"/>
              <a:gd name="connsiteY0" fmla="*/ 0 h 2923147"/>
              <a:gd name="connsiteX1" fmla="*/ 6750723 w 6750723"/>
              <a:gd name="connsiteY1" fmla="*/ 2923147 h 2923147"/>
              <a:gd name="connsiteX2" fmla="*/ 0 w 6750723"/>
              <a:gd name="connsiteY2" fmla="*/ 2923147 h 2923147"/>
            </a:gdLst>
            <a:ahLst/>
            <a:cxnLst>
              <a:cxn ang="0">
                <a:pos x="connsiteX0" y="connsiteY0"/>
              </a:cxn>
              <a:cxn ang="0">
                <a:pos x="connsiteX1" y="connsiteY1"/>
              </a:cxn>
              <a:cxn ang="0">
                <a:pos x="connsiteX2" y="connsiteY2"/>
              </a:cxn>
            </a:cxnLst>
            <a:rect l="l" t="t" r="r" b="b"/>
            <a:pathLst>
              <a:path w="6750723" h="2923147">
                <a:moveTo>
                  <a:pt x="1687681" y="0"/>
                </a:moveTo>
                <a:lnTo>
                  <a:pt x="6750723" y="2923147"/>
                </a:lnTo>
                <a:lnTo>
                  <a:pt x="0" y="2923147"/>
                </a:lnTo>
                <a:close/>
              </a:path>
            </a:pathLst>
          </a:cu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6913" y="1089025"/>
            <a:ext cx="7054850" cy="1039725"/>
          </a:xfrm>
          <a:prstGeom prst="rect">
            <a:avLst/>
          </a:prstGeom>
        </p:spPr>
        <p:txBody>
          <a:bodyPr/>
          <a:lstStyle>
            <a:lvl1pPr marL="0" indent="0">
              <a:spcBef>
                <a:spcPts val="0"/>
              </a:spcBef>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220891"/>
            <a:ext cx="4397601" cy="1879306"/>
          </a:xfrm>
          <a:prstGeom prst="rect">
            <a:avLst/>
          </a:prstGeom>
        </p:spPr>
        <p:txBody>
          <a:bodyPr/>
          <a:lstStyle>
            <a:lvl1pPr marL="0" indent="-217472">
              <a:spcBef>
                <a:spcPts val="800"/>
              </a:spcBef>
              <a:spcAft>
                <a:spcPts val="200"/>
              </a:spcAft>
              <a:buFontTx/>
              <a:buNone/>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25" name="Picture 24">
            <a:extLst>
              <a:ext uri="{FF2B5EF4-FFF2-40B4-BE49-F238E27FC236}">
                <a16:creationId xmlns:a16="http://schemas.microsoft.com/office/drawing/2014/main" id="{55789E72-B0CD-D745-BFFA-97E101A512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0513" y="6286951"/>
            <a:ext cx="720000" cy="336000"/>
          </a:xfrm>
          <a:prstGeom prst="rect">
            <a:avLst/>
          </a:prstGeom>
        </p:spPr>
      </p:pic>
    </p:spTree>
    <p:extLst>
      <p:ext uri="{BB962C8B-B14F-4D97-AF65-F5344CB8AC3E}">
        <p14:creationId xmlns:p14="http://schemas.microsoft.com/office/powerpoint/2010/main" val="411394229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uspohja 2">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5" y="914146"/>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3744000"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p:txBody>
      </p:sp>
      <p:sp>
        <p:nvSpPr>
          <p:cNvPr id="10" name="Content Placeholder 9">
            <a:extLst>
              <a:ext uri="{FF2B5EF4-FFF2-40B4-BE49-F238E27FC236}">
                <a16:creationId xmlns:a16="http://schemas.microsoft.com/office/drawing/2014/main" id="{59A4B42C-B814-6841-9C4C-2C46D9BA44E0}"/>
              </a:ext>
            </a:extLst>
          </p:cNvPr>
          <p:cNvSpPr>
            <a:spLocks noGrp="1"/>
          </p:cNvSpPr>
          <p:nvPr>
            <p:ph sz="quarter" idx="13"/>
          </p:nvPr>
        </p:nvSpPr>
        <p:spPr>
          <a:xfrm>
            <a:off x="5054263" y="2060575"/>
            <a:ext cx="6444000" cy="4090988"/>
          </a:xfrm>
          <a:prstGeom prst="rect">
            <a:avLst/>
          </a:prstGeom>
        </p:spPr>
        <p:txBody>
          <a:bodyPr/>
          <a:lstStyle/>
          <a:p>
            <a:pPr lvl="0"/>
            <a:r>
              <a:rPr lang="fi-FI"/>
              <a:t>Muokkaa tekstin perustyylejä napsauttamalla</a:t>
            </a:r>
          </a:p>
        </p:txBody>
      </p:sp>
    </p:spTree>
    <p:extLst>
      <p:ext uri="{BB962C8B-B14F-4D97-AF65-F5344CB8AC3E}">
        <p14:creationId xmlns:p14="http://schemas.microsoft.com/office/powerpoint/2010/main" val="15456925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eruspohj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9" y="885871"/>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9464822"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p:txBody>
      </p:sp>
    </p:spTree>
    <p:extLst>
      <p:ext uri="{BB962C8B-B14F-4D97-AF65-F5344CB8AC3E}">
        <p14:creationId xmlns:p14="http://schemas.microsoft.com/office/powerpoint/2010/main" val="36919846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551378"/>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3" name="Text Placeholder 2">
            <a:extLst>
              <a:ext uri="{FF2B5EF4-FFF2-40B4-BE49-F238E27FC236}">
                <a16:creationId xmlns:a16="http://schemas.microsoft.com/office/drawing/2014/main" id="{862FBA11-F5B7-9644-A678-F40C34F42E7E}"/>
              </a:ext>
            </a:extLst>
          </p:cNvPr>
          <p:cNvSpPr>
            <a:spLocks noGrp="1"/>
          </p:cNvSpPr>
          <p:nvPr>
            <p:ph type="body" sz="quarter" idx="13"/>
          </p:nvPr>
        </p:nvSpPr>
        <p:spPr>
          <a:xfrm>
            <a:off x="4440238"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6CA185E4-1E4A-F542-9683-C5F2AAC87399}"/>
              </a:ext>
            </a:extLst>
          </p:cNvPr>
          <p:cNvSpPr>
            <a:spLocks noGrp="1"/>
          </p:cNvSpPr>
          <p:nvPr>
            <p:ph type="body" sz="quarter" idx="14"/>
          </p:nvPr>
        </p:nvSpPr>
        <p:spPr>
          <a:xfrm>
            <a:off x="8180141"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696914" y="1099073"/>
            <a:ext cx="10801350"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sp>
        <p:nvSpPr>
          <p:cNvPr id="11" name="Triangle 10">
            <a:extLst>
              <a:ext uri="{FF2B5EF4-FFF2-40B4-BE49-F238E27FC236}">
                <a16:creationId xmlns:a16="http://schemas.microsoft.com/office/drawing/2014/main" id="{9A4479DA-8719-F04C-81DB-3B2A4307F95A}"/>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AD5005E9-8B75-5645-B926-EE0DBEAE7AE3}"/>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16443297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607364"/>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696914" y="1099073"/>
            <a:ext cx="10801350"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sp>
        <p:nvSpPr>
          <p:cNvPr id="11" name="Text Placeholder 2">
            <a:extLst>
              <a:ext uri="{FF2B5EF4-FFF2-40B4-BE49-F238E27FC236}">
                <a16:creationId xmlns:a16="http://schemas.microsoft.com/office/drawing/2014/main" id="{2940202A-C666-1A4E-9AA7-060B2618A76C}"/>
              </a:ext>
            </a:extLst>
          </p:cNvPr>
          <p:cNvSpPr>
            <a:spLocks noGrp="1"/>
          </p:cNvSpPr>
          <p:nvPr>
            <p:ph type="body" sz="quarter" idx="16"/>
          </p:nvPr>
        </p:nvSpPr>
        <p:spPr>
          <a:xfrm>
            <a:off x="3493288"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553622CD-7BB6-054C-928D-E77745B76CA1}"/>
              </a:ext>
            </a:extLst>
          </p:cNvPr>
          <p:cNvSpPr>
            <a:spLocks noGrp="1"/>
          </p:cNvSpPr>
          <p:nvPr>
            <p:ph type="body" sz="quarter" idx="17"/>
          </p:nvPr>
        </p:nvSpPr>
        <p:spPr>
          <a:xfrm>
            <a:off x="6289663"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5991E50B-35DA-BC43-AF29-6957A971E2F6}"/>
              </a:ext>
            </a:extLst>
          </p:cNvPr>
          <p:cNvSpPr>
            <a:spLocks noGrp="1"/>
          </p:cNvSpPr>
          <p:nvPr>
            <p:ph type="body" sz="quarter" idx="18"/>
          </p:nvPr>
        </p:nvSpPr>
        <p:spPr>
          <a:xfrm>
            <a:off x="9086039"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3" name="Triangle 12">
            <a:extLst>
              <a:ext uri="{FF2B5EF4-FFF2-40B4-BE49-F238E27FC236}">
                <a16:creationId xmlns:a16="http://schemas.microsoft.com/office/drawing/2014/main" id="{76170A8F-5BBC-1E44-8CD0-F380CD90BC4A}"/>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4" name="Triangle 13">
            <a:extLst>
              <a:ext uri="{FF2B5EF4-FFF2-40B4-BE49-F238E27FC236}">
                <a16:creationId xmlns:a16="http://schemas.microsoft.com/office/drawing/2014/main" id="{EED77038-304D-1549-9A1B-5E7B22DAD972}"/>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112021501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nostoa ikoneill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601618"/>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3428999"/>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3503612" y="1099073"/>
            <a:ext cx="5192533"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pic>
        <p:nvPicPr>
          <p:cNvPr id="13" name="Kuva 15" descr="Suurennuslasi">
            <a:extLst>
              <a:ext uri="{FF2B5EF4-FFF2-40B4-BE49-F238E27FC236}">
                <a16:creationId xmlns:a16="http://schemas.microsoft.com/office/drawing/2014/main" id="{464075F5-43D7-D44E-95A3-9279FF328F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3347" y="2782750"/>
            <a:ext cx="493143" cy="493143"/>
          </a:xfrm>
          <a:prstGeom prst="rect">
            <a:avLst/>
          </a:prstGeom>
        </p:spPr>
      </p:pic>
      <p:pic>
        <p:nvPicPr>
          <p:cNvPr id="14" name="Kuva 16" descr="Suurennuslasi">
            <a:extLst>
              <a:ext uri="{FF2B5EF4-FFF2-40B4-BE49-F238E27FC236}">
                <a16:creationId xmlns:a16="http://schemas.microsoft.com/office/drawing/2014/main" id="{C898D1C9-FEFE-294B-9B26-130FFBD0E95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62828" y="2782750"/>
            <a:ext cx="493143" cy="493143"/>
          </a:xfrm>
          <a:prstGeom prst="rect">
            <a:avLst/>
          </a:prstGeom>
        </p:spPr>
      </p:pic>
      <p:pic>
        <p:nvPicPr>
          <p:cNvPr id="16" name="Kuva 17" descr="Suurennuslasi">
            <a:extLst>
              <a:ext uri="{FF2B5EF4-FFF2-40B4-BE49-F238E27FC236}">
                <a16:creationId xmlns:a16="http://schemas.microsoft.com/office/drawing/2014/main" id="{0E2710D5-2FAB-5047-9E6E-6421A1DC02D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236031" y="2782750"/>
            <a:ext cx="493143" cy="493143"/>
          </a:xfrm>
          <a:prstGeom prst="rect">
            <a:avLst/>
          </a:prstGeom>
        </p:spPr>
      </p:pic>
      <p:pic>
        <p:nvPicPr>
          <p:cNvPr id="17" name="Kuva 20" descr="Suurennuslasi">
            <a:extLst>
              <a:ext uri="{FF2B5EF4-FFF2-40B4-BE49-F238E27FC236}">
                <a16:creationId xmlns:a16="http://schemas.microsoft.com/office/drawing/2014/main" id="{F16DCB8C-FAE9-C141-8525-0943FF03500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055510" y="2782749"/>
            <a:ext cx="493143" cy="493143"/>
          </a:xfrm>
          <a:prstGeom prst="rect">
            <a:avLst/>
          </a:prstGeom>
        </p:spPr>
      </p:pic>
      <p:sp>
        <p:nvSpPr>
          <p:cNvPr id="18" name="Text Placeholder 2">
            <a:extLst>
              <a:ext uri="{FF2B5EF4-FFF2-40B4-BE49-F238E27FC236}">
                <a16:creationId xmlns:a16="http://schemas.microsoft.com/office/drawing/2014/main" id="{0F1C426D-D8EF-FE4A-A04F-17223F6AE584}"/>
              </a:ext>
            </a:extLst>
          </p:cNvPr>
          <p:cNvSpPr>
            <a:spLocks noGrp="1"/>
          </p:cNvSpPr>
          <p:nvPr>
            <p:ph type="body" sz="quarter" idx="16"/>
          </p:nvPr>
        </p:nvSpPr>
        <p:spPr>
          <a:xfrm>
            <a:off x="3481086"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9" name="Text Placeholder 2">
            <a:extLst>
              <a:ext uri="{FF2B5EF4-FFF2-40B4-BE49-F238E27FC236}">
                <a16:creationId xmlns:a16="http://schemas.microsoft.com/office/drawing/2014/main" id="{8B914AB6-E58D-984F-8079-46B3A4B203CB}"/>
              </a:ext>
            </a:extLst>
          </p:cNvPr>
          <p:cNvSpPr>
            <a:spLocks noGrp="1"/>
          </p:cNvSpPr>
          <p:nvPr>
            <p:ph type="body" sz="quarter" idx="17"/>
          </p:nvPr>
        </p:nvSpPr>
        <p:spPr>
          <a:xfrm>
            <a:off x="6265259"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20" name="Text Placeholder 2">
            <a:extLst>
              <a:ext uri="{FF2B5EF4-FFF2-40B4-BE49-F238E27FC236}">
                <a16:creationId xmlns:a16="http://schemas.microsoft.com/office/drawing/2014/main" id="{985448B8-F897-1C49-B0F6-FC3AD6D85F83}"/>
              </a:ext>
            </a:extLst>
          </p:cNvPr>
          <p:cNvSpPr>
            <a:spLocks noGrp="1"/>
          </p:cNvSpPr>
          <p:nvPr>
            <p:ph type="body" sz="quarter" idx="18"/>
          </p:nvPr>
        </p:nvSpPr>
        <p:spPr>
          <a:xfrm>
            <a:off x="9049432"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21" name="Triangle 20">
            <a:extLst>
              <a:ext uri="{FF2B5EF4-FFF2-40B4-BE49-F238E27FC236}">
                <a16:creationId xmlns:a16="http://schemas.microsoft.com/office/drawing/2014/main" id="{F80CC64A-5561-8044-A118-F241C3225B2C}"/>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22" name="Triangle 21">
            <a:extLst>
              <a:ext uri="{FF2B5EF4-FFF2-40B4-BE49-F238E27FC236}">
                <a16:creationId xmlns:a16="http://schemas.microsoft.com/office/drawing/2014/main" id="{6A1203D4-5FAF-DC46-B6A4-E776E98B0C5C}"/>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4251935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607364"/>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696914" y="1099073"/>
            <a:ext cx="10801350"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sp>
        <p:nvSpPr>
          <p:cNvPr id="11" name="Text Placeholder 2">
            <a:extLst>
              <a:ext uri="{FF2B5EF4-FFF2-40B4-BE49-F238E27FC236}">
                <a16:creationId xmlns:a16="http://schemas.microsoft.com/office/drawing/2014/main" id="{2940202A-C666-1A4E-9AA7-060B2618A76C}"/>
              </a:ext>
            </a:extLst>
          </p:cNvPr>
          <p:cNvSpPr>
            <a:spLocks noGrp="1"/>
          </p:cNvSpPr>
          <p:nvPr>
            <p:ph type="body" sz="quarter" idx="16"/>
          </p:nvPr>
        </p:nvSpPr>
        <p:spPr>
          <a:xfrm>
            <a:off x="3493288"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553622CD-7BB6-054C-928D-E77745B76CA1}"/>
              </a:ext>
            </a:extLst>
          </p:cNvPr>
          <p:cNvSpPr>
            <a:spLocks noGrp="1"/>
          </p:cNvSpPr>
          <p:nvPr>
            <p:ph type="body" sz="quarter" idx="17"/>
          </p:nvPr>
        </p:nvSpPr>
        <p:spPr>
          <a:xfrm>
            <a:off x="6289663"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5991E50B-35DA-BC43-AF29-6957A971E2F6}"/>
              </a:ext>
            </a:extLst>
          </p:cNvPr>
          <p:cNvSpPr>
            <a:spLocks noGrp="1"/>
          </p:cNvSpPr>
          <p:nvPr>
            <p:ph type="body" sz="quarter" idx="18"/>
          </p:nvPr>
        </p:nvSpPr>
        <p:spPr>
          <a:xfrm>
            <a:off x="9086039"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3" name="Triangle 12">
            <a:extLst>
              <a:ext uri="{FF2B5EF4-FFF2-40B4-BE49-F238E27FC236}">
                <a16:creationId xmlns:a16="http://schemas.microsoft.com/office/drawing/2014/main" id="{76170A8F-5BBC-1E44-8CD0-F380CD90BC4A}"/>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4" name="Triangle 13">
            <a:extLst>
              <a:ext uri="{FF2B5EF4-FFF2-40B4-BE49-F238E27FC236}">
                <a16:creationId xmlns:a16="http://schemas.microsoft.com/office/drawing/2014/main" id="{EED77038-304D-1549-9A1B-5E7B22DAD972}"/>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21241886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nostoa ikoneill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601618"/>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3428999"/>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3503612" y="1099073"/>
            <a:ext cx="5192533"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pic>
        <p:nvPicPr>
          <p:cNvPr id="13" name="Kuva 15" descr="Suurennuslasi">
            <a:extLst>
              <a:ext uri="{FF2B5EF4-FFF2-40B4-BE49-F238E27FC236}">
                <a16:creationId xmlns:a16="http://schemas.microsoft.com/office/drawing/2014/main" id="{464075F5-43D7-D44E-95A3-9279FF328F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3347" y="2782750"/>
            <a:ext cx="493143" cy="493143"/>
          </a:xfrm>
          <a:prstGeom prst="rect">
            <a:avLst/>
          </a:prstGeom>
        </p:spPr>
      </p:pic>
      <p:pic>
        <p:nvPicPr>
          <p:cNvPr id="14" name="Kuva 16" descr="Suurennuslasi">
            <a:extLst>
              <a:ext uri="{FF2B5EF4-FFF2-40B4-BE49-F238E27FC236}">
                <a16:creationId xmlns:a16="http://schemas.microsoft.com/office/drawing/2014/main" id="{C898D1C9-FEFE-294B-9B26-130FFBD0E95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62828" y="2782750"/>
            <a:ext cx="493143" cy="493143"/>
          </a:xfrm>
          <a:prstGeom prst="rect">
            <a:avLst/>
          </a:prstGeom>
        </p:spPr>
      </p:pic>
      <p:pic>
        <p:nvPicPr>
          <p:cNvPr id="16" name="Kuva 17" descr="Suurennuslasi">
            <a:extLst>
              <a:ext uri="{FF2B5EF4-FFF2-40B4-BE49-F238E27FC236}">
                <a16:creationId xmlns:a16="http://schemas.microsoft.com/office/drawing/2014/main" id="{0E2710D5-2FAB-5047-9E6E-6421A1DC02D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236031" y="2782750"/>
            <a:ext cx="493143" cy="493143"/>
          </a:xfrm>
          <a:prstGeom prst="rect">
            <a:avLst/>
          </a:prstGeom>
        </p:spPr>
      </p:pic>
      <p:pic>
        <p:nvPicPr>
          <p:cNvPr id="17" name="Kuva 20" descr="Suurennuslasi">
            <a:extLst>
              <a:ext uri="{FF2B5EF4-FFF2-40B4-BE49-F238E27FC236}">
                <a16:creationId xmlns:a16="http://schemas.microsoft.com/office/drawing/2014/main" id="{F16DCB8C-FAE9-C141-8525-0943FF03500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055510" y="2782749"/>
            <a:ext cx="493143" cy="493143"/>
          </a:xfrm>
          <a:prstGeom prst="rect">
            <a:avLst/>
          </a:prstGeom>
        </p:spPr>
      </p:pic>
      <p:sp>
        <p:nvSpPr>
          <p:cNvPr id="18" name="Text Placeholder 2">
            <a:extLst>
              <a:ext uri="{FF2B5EF4-FFF2-40B4-BE49-F238E27FC236}">
                <a16:creationId xmlns:a16="http://schemas.microsoft.com/office/drawing/2014/main" id="{0F1C426D-D8EF-FE4A-A04F-17223F6AE584}"/>
              </a:ext>
            </a:extLst>
          </p:cNvPr>
          <p:cNvSpPr>
            <a:spLocks noGrp="1"/>
          </p:cNvSpPr>
          <p:nvPr>
            <p:ph type="body" sz="quarter" idx="16"/>
          </p:nvPr>
        </p:nvSpPr>
        <p:spPr>
          <a:xfrm>
            <a:off x="3481086"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9" name="Text Placeholder 2">
            <a:extLst>
              <a:ext uri="{FF2B5EF4-FFF2-40B4-BE49-F238E27FC236}">
                <a16:creationId xmlns:a16="http://schemas.microsoft.com/office/drawing/2014/main" id="{8B914AB6-E58D-984F-8079-46B3A4B203CB}"/>
              </a:ext>
            </a:extLst>
          </p:cNvPr>
          <p:cNvSpPr>
            <a:spLocks noGrp="1"/>
          </p:cNvSpPr>
          <p:nvPr>
            <p:ph type="body" sz="quarter" idx="17"/>
          </p:nvPr>
        </p:nvSpPr>
        <p:spPr>
          <a:xfrm>
            <a:off x="6265259"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20" name="Text Placeholder 2">
            <a:extLst>
              <a:ext uri="{FF2B5EF4-FFF2-40B4-BE49-F238E27FC236}">
                <a16:creationId xmlns:a16="http://schemas.microsoft.com/office/drawing/2014/main" id="{985448B8-F897-1C49-B0F6-FC3AD6D85F83}"/>
              </a:ext>
            </a:extLst>
          </p:cNvPr>
          <p:cNvSpPr>
            <a:spLocks noGrp="1"/>
          </p:cNvSpPr>
          <p:nvPr>
            <p:ph type="body" sz="quarter" idx="18"/>
          </p:nvPr>
        </p:nvSpPr>
        <p:spPr>
          <a:xfrm>
            <a:off x="9049432"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21" name="Triangle 20">
            <a:extLst>
              <a:ext uri="{FF2B5EF4-FFF2-40B4-BE49-F238E27FC236}">
                <a16:creationId xmlns:a16="http://schemas.microsoft.com/office/drawing/2014/main" id="{F80CC64A-5561-8044-A118-F241C3225B2C}"/>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22" name="Triangle 21">
            <a:extLst>
              <a:ext uri="{FF2B5EF4-FFF2-40B4-BE49-F238E27FC236}">
                <a16:creationId xmlns:a16="http://schemas.microsoft.com/office/drawing/2014/main" id="{6A1203D4-5FAF-DC46-B6A4-E776E98B0C5C}"/>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373998203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8536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raafipohja 1">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28863"/>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3503613" y="526318"/>
            <a:ext cx="5184776" cy="562833"/>
          </a:xfrm>
          <a:prstGeom prst="rect">
            <a:avLst/>
          </a:prstGeom>
        </p:spPr>
        <p:txBody>
          <a:bodyPr/>
          <a:lstStyle>
            <a:lvl1pPr algn="ctr">
              <a:defRPr sz="1600" b="0" i="0">
                <a:latin typeface="Montserrat Light" pitchFamily="2" charset="77"/>
              </a:defRPr>
            </a:lvl1pPr>
          </a:lstStyle>
          <a:p>
            <a:pPr lvl="0"/>
            <a:r>
              <a:rPr lang="en-GB" dirty="0"/>
              <a:t>Click to edit Master text styles</a:t>
            </a:r>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1654629" y="2294285"/>
            <a:ext cx="8854107" cy="3958596"/>
          </a:xfrm>
          <a:prstGeom prst="rect">
            <a:avLst/>
          </a:prstGeom>
        </p:spPr>
        <p:txBody>
          <a:bodyPr/>
          <a:lstStyle/>
          <a:p>
            <a:pPr lvl="0"/>
            <a:endParaRPr lang="en-FI" dirty="0"/>
          </a:p>
        </p:txBody>
      </p:sp>
      <p:sp>
        <p:nvSpPr>
          <p:cNvPr id="10" name="Triangle 9">
            <a:extLst>
              <a:ext uri="{FF2B5EF4-FFF2-40B4-BE49-F238E27FC236}">
                <a16:creationId xmlns:a16="http://schemas.microsoft.com/office/drawing/2014/main" id="{F55D2176-60D8-9748-A395-6AF8C6345464}"/>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1" name="Triangle 10">
            <a:extLst>
              <a:ext uri="{FF2B5EF4-FFF2-40B4-BE49-F238E27FC236}">
                <a16:creationId xmlns:a16="http://schemas.microsoft.com/office/drawing/2014/main" id="{23D1C254-135F-1A44-BF11-A959010F1ABE}"/>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143298811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Aloitus, lopetus tai välisivu,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6" name="Graphic 5">
            <a:extLst>
              <a:ext uri="{FF2B5EF4-FFF2-40B4-BE49-F238E27FC236}">
                <a16:creationId xmlns:a16="http://schemas.microsoft.com/office/drawing/2014/main" id="{A01864E6-31D4-8543-B4CB-E5BAE6C7F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10" name="Graphic 9">
            <a:extLst>
              <a:ext uri="{FF2B5EF4-FFF2-40B4-BE49-F238E27FC236}">
                <a16:creationId xmlns:a16="http://schemas.microsoft.com/office/drawing/2014/main" id="{A3484DAF-F2E3-5D45-8ABE-23A4E384E86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239935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afipohja 1">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28863"/>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3503613" y="526318"/>
            <a:ext cx="5184776" cy="562833"/>
          </a:xfrm>
          <a:prstGeom prst="rect">
            <a:avLst/>
          </a:prstGeom>
        </p:spPr>
        <p:txBody>
          <a:bodyPr/>
          <a:lstStyle>
            <a:lvl1pPr algn="ctr">
              <a:defRPr sz="1600" b="0" i="0">
                <a:latin typeface="Montserrat Light" pitchFamily="2" charset="77"/>
              </a:defRPr>
            </a:lvl1pPr>
          </a:lstStyle>
          <a:p>
            <a:pPr lvl="0"/>
            <a:r>
              <a:rPr lang="en-GB" dirty="0"/>
              <a:t>Click to edit Master text styles</a:t>
            </a:r>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1654629" y="2294285"/>
            <a:ext cx="8854107" cy="3958596"/>
          </a:xfrm>
          <a:prstGeom prst="rect">
            <a:avLst/>
          </a:prstGeom>
        </p:spPr>
        <p:txBody>
          <a:bodyPr/>
          <a:lstStyle/>
          <a:p>
            <a:pPr lvl="0"/>
            <a:endParaRPr lang="en-FI" dirty="0"/>
          </a:p>
        </p:txBody>
      </p:sp>
      <p:sp>
        <p:nvSpPr>
          <p:cNvPr id="10" name="Triangle 9">
            <a:extLst>
              <a:ext uri="{FF2B5EF4-FFF2-40B4-BE49-F238E27FC236}">
                <a16:creationId xmlns:a16="http://schemas.microsoft.com/office/drawing/2014/main" id="{F55D2176-60D8-9748-A395-6AF8C6345464}"/>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1" name="Triangle 10">
            <a:extLst>
              <a:ext uri="{FF2B5EF4-FFF2-40B4-BE49-F238E27FC236}">
                <a16:creationId xmlns:a16="http://schemas.microsoft.com/office/drawing/2014/main" id="{23D1C254-135F-1A44-BF11-A959010F1ABE}"/>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416747769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sv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3.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jp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8599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4" name="Graphic 3">
            <a:extLst>
              <a:ext uri="{FF2B5EF4-FFF2-40B4-BE49-F238E27FC236}">
                <a16:creationId xmlns:a16="http://schemas.microsoft.com/office/drawing/2014/main" id="{8DD6EA49-586A-3E4D-B006-62B409C4A694}"/>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3586004339"/>
      </p:ext>
    </p:extLst>
  </p:cSld>
  <p:clrMap bg1="lt1" tx1="dk1" bg2="lt2" tx2="dk2" accent1="accent1" accent2="accent2" accent3="accent3" accent4="accent4" accent5="accent5" accent6="accent6" hlink="hlink" folHlink="folHlink"/>
  <p:sldLayoutIdLst>
    <p:sldLayoutId id="2147483888" r:id="rId1"/>
    <p:sldLayoutId id="2147483885" r:id="rId2"/>
    <p:sldLayoutId id="2147483890" r:id="rId3"/>
    <p:sldLayoutId id="2147483891" r:id="rId4"/>
    <p:sldLayoutId id="2147483892" r:id="rId5"/>
    <p:sldLayoutId id="2147483908" r:id="rId6"/>
    <p:sldLayoutId id="2147483909" r:id="rId7"/>
    <p:sldLayoutId id="2147483910" r:id="rId8"/>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guide id="25" orient="horz" pos="1298" userDrawn="1">
          <p15:clr>
            <a:srgbClr val="F26B43"/>
          </p15:clr>
        </p15:guide>
        <p15:guide id="26" pos="4159" userDrawn="1">
          <p15:clr>
            <a:srgbClr val="F26B43"/>
          </p15:clr>
        </p15:guide>
        <p15:guide id="27" userDrawn="1">
          <p15:clr>
            <a:srgbClr val="F26B43"/>
          </p15:clr>
        </p15:guide>
        <p15:guide id="28" orient="horz" pos="5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78765" y="6273800"/>
            <a:ext cx="406400" cy="319722"/>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2046979981"/>
      </p:ext>
    </p:extLst>
  </p:cSld>
  <p:clrMap bg1="lt1" tx1="dk1" bg2="lt2" tx2="dk2" accent1="accent1" accent2="accent2" accent3="accent3" accent4="accent4" accent5="accent5" accent6="accent6" hlink="hlink" folHlink="folHlink"/>
  <p:sldLayoutIdLst>
    <p:sldLayoutId id="2147483893" r:id="rId1"/>
    <p:sldLayoutId id="2147483894" r:id="rId2"/>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guide id="25"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7355" y="6273800"/>
            <a:ext cx="406400" cy="319722"/>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5" name="Graphic 4">
            <a:extLst>
              <a:ext uri="{FF2B5EF4-FFF2-40B4-BE49-F238E27FC236}">
                <a16:creationId xmlns:a16="http://schemas.microsoft.com/office/drawing/2014/main" id="{BED2A673-C34E-8847-863D-27BB3CA04DDC}"/>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1250393653"/>
      </p:ext>
    </p:extLst>
  </p:cSld>
  <p:clrMap bg1="lt1" tx1="dk1" bg2="lt2" tx2="dk2" accent1="accent1" accent2="accent2" accent3="accent3" accent4="accent4" accent5="accent5" accent6="accent6" hlink="hlink" folHlink="folHlink"/>
  <p:sldLayoutIdLst>
    <p:sldLayoutId id="2147483690" r:id="rId1"/>
    <p:sldLayoutId id="2147483661" r:id="rId2"/>
    <p:sldLayoutId id="2147483857" r:id="rId3"/>
    <p:sldLayoutId id="2147483852" r:id="rId4"/>
    <p:sldLayoutId id="2147483859" r:id="rId5"/>
    <p:sldLayoutId id="2147483688" r:id="rId6"/>
    <p:sldLayoutId id="2147483886" r:id="rId7"/>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8599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5" name="Graphic 4">
            <a:extLst>
              <a:ext uri="{FF2B5EF4-FFF2-40B4-BE49-F238E27FC236}">
                <a16:creationId xmlns:a16="http://schemas.microsoft.com/office/drawing/2014/main" id="{F834A43A-DD45-6E4E-AF3C-E3114A42927C}"/>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410666287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11" r:id="rId11"/>
    <p:sldLayoutId id="2147483912" r:id="rId12"/>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guide id="25" orient="horz" pos="1298" userDrawn="1">
          <p15:clr>
            <a:srgbClr val="F26B43"/>
          </p15:clr>
        </p15:guide>
        <p15:guide id="26" pos="4159" userDrawn="1">
          <p15:clr>
            <a:srgbClr val="F26B43"/>
          </p15:clr>
        </p15:guide>
        <p15:guide id="2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7355" y="6273800"/>
            <a:ext cx="406400" cy="319722"/>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5" name="Graphic 4">
            <a:extLst>
              <a:ext uri="{FF2B5EF4-FFF2-40B4-BE49-F238E27FC236}">
                <a16:creationId xmlns:a16="http://schemas.microsoft.com/office/drawing/2014/main" id="{D683B363-99F3-FA48-A2E5-07D21BC182D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2098823800"/>
      </p:ext>
    </p:extLst>
  </p:cSld>
  <p:clrMap bg1="lt1" tx1="dk1" bg2="lt2" tx2="dk2" accent1="accent1" accent2="accent2" accent3="accent3" accent4="accent4" accent5="accent5" accent6="accent6" hlink="hlink" folHlink="folHlink"/>
  <p:sldLayoutIdLst>
    <p:sldLayoutId id="2147483905" r:id="rId1"/>
    <p:sldLayoutId id="2147483906" r:id="rId2"/>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8599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4" name="Graphic 3">
            <a:extLst>
              <a:ext uri="{FF2B5EF4-FFF2-40B4-BE49-F238E27FC236}">
                <a16:creationId xmlns:a16="http://schemas.microsoft.com/office/drawing/2014/main" id="{8DD6EA49-586A-3E4D-B006-62B409C4A69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82587972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guide id="26" pos="4159">
          <p15:clr>
            <a:srgbClr val="F26B43"/>
          </p15:clr>
        </p15:guide>
        <p15:guide id="27">
          <p15:clr>
            <a:srgbClr val="F26B43"/>
          </p15:clr>
        </p15:guide>
        <p15:guide id="28" orient="horz" pos="55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ak.fi/aineistot/lausunnot/hallituksen-esitys-tyottomyysturvan-tyossaoloehdon-uudistamisesta" TargetMode="Externa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sitra.fi/uutiset/tuore-kysely-suomalaiset-haluavat-vaikuttaa-arkeensa-ja-yhteiskuntaan-kunhan-se-kay-vaivatta/" TargetMode="External"/><Relationship Id="rId5" Type="http://schemas.openxmlformats.org/officeDocument/2006/relationships/image" Target="../media/image35.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DF715DE-35BE-A248-A57D-F58F8750AE0C}"/>
              </a:ext>
            </a:extLst>
          </p:cNvPr>
          <p:cNvSpPr>
            <a:spLocks noGrp="1"/>
          </p:cNvSpPr>
          <p:nvPr>
            <p:ph type="body" sz="quarter" idx="10"/>
          </p:nvPr>
        </p:nvSpPr>
        <p:spPr/>
        <p:txBody>
          <a:bodyPr/>
          <a:lstStyle/>
          <a:p>
            <a:r>
              <a:rPr lang="fi-FI" dirty="0"/>
              <a:t>Vaikuttamisen lyhyt oppimäärä ja eduskuntavaalit 2023</a:t>
            </a:r>
            <a:endParaRPr lang="en-FI" dirty="0"/>
          </a:p>
        </p:txBody>
      </p:sp>
      <p:sp>
        <p:nvSpPr>
          <p:cNvPr id="8" name="Text Placeholder 7">
            <a:extLst>
              <a:ext uri="{FF2B5EF4-FFF2-40B4-BE49-F238E27FC236}">
                <a16:creationId xmlns:a16="http://schemas.microsoft.com/office/drawing/2014/main" id="{D515D816-40AB-664E-A720-323036483CF2}"/>
              </a:ext>
            </a:extLst>
          </p:cNvPr>
          <p:cNvSpPr>
            <a:spLocks noGrp="1"/>
          </p:cNvSpPr>
          <p:nvPr>
            <p:ph type="body" sz="quarter" idx="11"/>
          </p:nvPr>
        </p:nvSpPr>
        <p:spPr/>
        <p:txBody>
          <a:bodyPr/>
          <a:lstStyle/>
          <a:p>
            <a:r>
              <a:rPr lang="fi-FI" dirty="0"/>
              <a:t>Saku Jokisalo</a:t>
            </a:r>
            <a:endParaRPr lang="en-FI" dirty="0"/>
          </a:p>
        </p:txBody>
      </p:sp>
    </p:spTree>
    <p:extLst>
      <p:ext uri="{BB962C8B-B14F-4D97-AF65-F5344CB8AC3E}">
        <p14:creationId xmlns:p14="http://schemas.microsoft.com/office/powerpoint/2010/main" val="125072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Vaikuttamisen</a:t>
            </a:r>
            <a:r>
              <a:rPr lang="en-US" dirty="0"/>
              <a:t> </a:t>
            </a:r>
            <a:r>
              <a:rPr lang="en-US" dirty="0" err="1"/>
              <a:t>keinot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10</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fi-FI" b="1" dirty="0"/>
              <a:t>Henkilökohtainen</a:t>
            </a:r>
            <a:r>
              <a:rPr lang="fi-FI" dirty="0"/>
              <a:t> yhteydenpito </a:t>
            </a:r>
          </a:p>
          <a:p>
            <a:r>
              <a:rPr lang="fi-FI" dirty="0"/>
              <a:t>Verkostoituminen ja yhteistyö </a:t>
            </a:r>
          </a:p>
          <a:p>
            <a:r>
              <a:rPr lang="fi-FI" dirty="0"/>
              <a:t>Verkostotyö  </a:t>
            </a:r>
          </a:p>
          <a:p>
            <a:r>
              <a:rPr lang="fi-FI" b="1" dirty="0"/>
              <a:t>Kannanoton</a:t>
            </a:r>
            <a:r>
              <a:rPr lang="fi-FI" dirty="0"/>
              <a:t> tai lausunnon laatiminen asiasta </a:t>
            </a:r>
          </a:p>
          <a:p>
            <a:r>
              <a:rPr lang="fi-FI" dirty="0"/>
              <a:t>Teemojen nostaminen </a:t>
            </a:r>
            <a:r>
              <a:rPr lang="fi-FI" b="1" dirty="0"/>
              <a:t>julkiseen</a:t>
            </a:r>
            <a:r>
              <a:rPr lang="fi-FI" dirty="0"/>
              <a:t> keskusteluun </a:t>
            </a:r>
          </a:p>
          <a:p>
            <a:r>
              <a:rPr lang="fi-FI" dirty="0"/>
              <a:t>Seminaarien ja koulutusten järjestäminen</a:t>
            </a:r>
          </a:p>
          <a:p>
            <a:r>
              <a:rPr lang="fi-FI" dirty="0"/>
              <a:t>Tapahtumien, tempausten ja </a:t>
            </a:r>
            <a:r>
              <a:rPr lang="fi-FI" b="1" dirty="0"/>
              <a:t>kampanjoiden</a:t>
            </a:r>
            <a:r>
              <a:rPr lang="fi-FI" dirty="0"/>
              <a:t> järjestäminen</a:t>
            </a:r>
          </a:p>
          <a:p>
            <a:r>
              <a:rPr lang="fi-FI" dirty="0"/>
              <a:t>SOSIAALINEN </a:t>
            </a:r>
            <a:r>
              <a:rPr lang="fi-FI" b="1" dirty="0"/>
              <a:t>MEDIA</a:t>
            </a:r>
            <a:r>
              <a:rPr lang="fi-FI" dirty="0"/>
              <a:t>!!</a:t>
            </a:r>
            <a:endParaRPr lang="en-US" dirty="0"/>
          </a:p>
        </p:txBody>
      </p:sp>
      <p:pic>
        <p:nvPicPr>
          <p:cNvPr id="5" name="Kuva 4">
            <a:extLst>
              <a:ext uri="{FF2B5EF4-FFF2-40B4-BE49-F238E27FC236}">
                <a16:creationId xmlns:a16="http://schemas.microsoft.com/office/drawing/2014/main" id="{01488A7D-61D1-4B71-8ADC-645BD864073F}"/>
              </a:ext>
            </a:extLst>
          </p:cNvPr>
          <p:cNvPicPr>
            <a:picLocks noChangeAspect="1"/>
          </p:cNvPicPr>
          <p:nvPr/>
        </p:nvPicPr>
        <p:blipFill>
          <a:blip r:embed="rId3"/>
          <a:srcRect/>
          <a:stretch/>
        </p:blipFill>
        <p:spPr>
          <a:xfrm>
            <a:off x="8655569" y="1624902"/>
            <a:ext cx="1506166" cy="3808448"/>
          </a:xfrm>
          <a:prstGeom prst="rect">
            <a:avLst/>
          </a:prstGeom>
        </p:spPr>
      </p:pic>
    </p:spTree>
    <p:extLst>
      <p:ext uri="{BB962C8B-B14F-4D97-AF65-F5344CB8AC3E}">
        <p14:creationId xmlns:p14="http://schemas.microsoft.com/office/powerpoint/2010/main" val="196264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Vaikuttamisen</a:t>
            </a:r>
            <a:r>
              <a:rPr lang="en-US" dirty="0"/>
              <a:t> </a:t>
            </a:r>
            <a:r>
              <a:rPr lang="en-US" dirty="0" err="1"/>
              <a:t>vaiheita</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11</a:t>
            </a:fld>
            <a:endParaRPr lang="uk-UA"/>
          </a:p>
        </p:txBody>
      </p:sp>
      <p:pic>
        <p:nvPicPr>
          <p:cNvPr id="5" name="Kuva 4">
            <a:extLst>
              <a:ext uri="{FF2B5EF4-FFF2-40B4-BE49-F238E27FC236}">
                <a16:creationId xmlns:a16="http://schemas.microsoft.com/office/drawing/2014/main" id="{01488A7D-61D1-4B71-8ADC-645BD864073F}"/>
              </a:ext>
            </a:extLst>
          </p:cNvPr>
          <p:cNvPicPr>
            <a:picLocks noChangeAspect="1"/>
          </p:cNvPicPr>
          <p:nvPr/>
        </p:nvPicPr>
        <p:blipFill>
          <a:blip r:embed="rId3"/>
          <a:srcRect/>
          <a:stretch/>
        </p:blipFill>
        <p:spPr>
          <a:xfrm>
            <a:off x="9990505" y="1524776"/>
            <a:ext cx="1506166" cy="3808448"/>
          </a:xfrm>
          <a:prstGeom prst="rect">
            <a:avLst/>
          </a:prstGeom>
        </p:spPr>
      </p:pic>
      <p:sp>
        <p:nvSpPr>
          <p:cNvPr id="12" name="Content Placeholder 2">
            <a:extLst>
              <a:ext uri="{FF2B5EF4-FFF2-40B4-BE49-F238E27FC236}">
                <a16:creationId xmlns:a16="http://schemas.microsoft.com/office/drawing/2014/main" id="{DD0D0AED-414E-41E9-A9A2-B9BE20D6E9A9}"/>
              </a:ext>
            </a:extLst>
          </p:cNvPr>
          <p:cNvSpPr txBox="1">
            <a:spLocks/>
          </p:cNvSpPr>
          <p:nvPr/>
        </p:nvSpPr>
        <p:spPr>
          <a:xfrm>
            <a:off x="536855" y="2233196"/>
            <a:ext cx="5057775" cy="3924254"/>
          </a:xfrm>
          <a:prstGeom prst="rect">
            <a:avLst/>
          </a:prstGeom>
        </p:spPr>
        <p:txBody>
          <a:bodyPr>
            <a:normAutofit/>
          </a:bodyPr>
          <a:lst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800" dirty="0"/>
              <a:t>Tausta</a:t>
            </a:r>
          </a:p>
          <a:p>
            <a:pPr lvl="1"/>
            <a:r>
              <a:rPr lang="fi-FI" sz="1400" dirty="0"/>
              <a:t>Mitä tehty ennen?</a:t>
            </a:r>
          </a:p>
          <a:p>
            <a:r>
              <a:rPr lang="fi-FI" sz="1800" dirty="0"/>
              <a:t>Tavoite</a:t>
            </a:r>
          </a:p>
          <a:p>
            <a:pPr lvl="1"/>
            <a:r>
              <a:rPr lang="fi-FI" sz="1400" dirty="0"/>
              <a:t>Mitä halutaan saavuttaa?</a:t>
            </a:r>
          </a:p>
          <a:p>
            <a:r>
              <a:rPr lang="fi-FI" sz="1800" dirty="0"/>
              <a:t>Keinot</a:t>
            </a:r>
          </a:p>
          <a:p>
            <a:pPr lvl="1"/>
            <a:r>
              <a:rPr lang="fi-FI" sz="1400" dirty="0"/>
              <a:t>Miten tavoitteeseen päästään?</a:t>
            </a:r>
          </a:p>
          <a:p>
            <a:pPr lvl="1"/>
            <a:r>
              <a:rPr lang="fi-FI" sz="1400" dirty="0"/>
              <a:t>Älä suotta keksi pyörää uudelleen!</a:t>
            </a:r>
          </a:p>
          <a:p>
            <a:r>
              <a:rPr lang="fi-FI" sz="1800" dirty="0"/>
              <a:t>Kohderyhmä</a:t>
            </a:r>
          </a:p>
          <a:p>
            <a:pPr lvl="1"/>
            <a:r>
              <a:rPr lang="fi-FI" sz="1400" dirty="0"/>
              <a:t>Mihin vaikutetaan?</a:t>
            </a:r>
          </a:p>
          <a:p>
            <a:r>
              <a:rPr lang="fi-FI" sz="1800" dirty="0"/>
              <a:t>Yhteistyökumppanit / vastustajat</a:t>
            </a:r>
          </a:p>
          <a:p>
            <a:pPr lvl="1"/>
            <a:r>
              <a:rPr lang="fi-FI" sz="1400" dirty="0"/>
              <a:t>Kuka on puolellasi ja kuka on vastaan?</a:t>
            </a:r>
          </a:p>
        </p:txBody>
      </p:sp>
      <p:sp>
        <p:nvSpPr>
          <p:cNvPr id="13" name="Tekstiruutu 12">
            <a:extLst>
              <a:ext uri="{FF2B5EF4-FFF2-40B4-BE49-F238E27FC236}">
                <a16:creationId xmlns:a16="http://schemas.microsoft.com/office/drawing/2014/main" id="{7CDF180D-1B28-4AD2-A476-988DA76A24C3}"/>
              </a:ext>
            </a:extLst>
          </p:cNvPr>
          <p:cNvSpPr txBox="1"/>
          <p:nvPr/>
        </p:nvSpPr>
        <p:spPr>
          <a:xfrm>
            <a:off x="5043487" y="2005007"/>
            <a:ext cx="3786187" cy="447495"/>
          </a:xfrm>
          <a:prstGeom prst="rect">
            <a:avLst/>
          </a:prstGeom>
          <a:noFill/>
        </p:spPr>
        <p:txBody>
          <a:bodyPr wrap="square" rtlCol="0">
            <a:spAutoFit/>
          </a:bodyPr>
          <a:lstStyle/>
          <a:p>
            <a:pPr marR="0" lvl="0" algn="l" defTabSz="457200" rtl="0" eaLnBrk="1" fontAlgn="auto" latinLnBrk="0" hangingPunct="1">
              <a:lnSpc>
                <a:spcPct val="100000"/>
              </a:lnSpc>
              <a:spcBef>
                <a:spcPct val="20000"/>
              </a:spcBef>
              <a:spcAft>
                <a:spcPts val="0"/>
              </a:spcAft>
              <a:buClr>
                <a:srgbClr val="FF0000"/>
              </a:buClr>
              <a:buSzPct val="70000"/>
              <a:tabLst/>
              <a:defRPr/>
            </a:pPr>
            <a:endParaRPr kumimoji="0" lang="fi-FI" b="0" i="0" u="none" strike="noStrike" kern="1200" cap="none" spc="0" normalizeH="0" baseline="0" noProof="0" dirty="0">
              <a:ln>
                <a:noFill/>
              </a:ln>
              <a:solidFill>
                <a:prstClr val="black"/>
              </a:solidFill>
              <a:effectLst/>
              <a:uLnTx/>
              <a:uFillTx/>
              <a:latin typeface="Klavika Light"/>
              <a:ea typeface="+mn-ea"/>
            </a:endParaRPr>
          </a:p>
        </p:txBody>
      </p:sp>
      <p:sp>
        <p:nvSpPr>
          <p:cNvPr id="14" name="Content Placeholder 2">
            <a:extLst>
              <a:ext uri="{FF2B5EF4-FFF2-40B4-BE49-F238E27FC236}">
                <a16:creationId xmlns:a16="http://schemas.microsoft.com/office/drawing/2014/main" id="{87E5F1C6-1004-4336-BCA8-370D90325538}"/>
              </a:ext>
            </a:extLst>
          </p:cNvPr>
          <p:cNvSpPr txBox="1">
            <a:spLocks/>
          </p:cNvSpPr>
          <p:nvPr/>
        </p:nvSpPr>
        <p:spPr>
          <a:xfrm>
            <a:off x="5564474" y="2137856"/>
            <a:ext cx="4789483" cy="3733896"/>
          </a:xfrm>
          <a:prstGeom prst="rect">
            <a:avLst/>
          </a:prstGeom>
        </p:spPr>
        <p:txBody>
          <a:bodyPr>
            <a:normAutofit/>
          </a:bodyPr>
          <a:lst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800" dirty="0"/>
              <a:t>Resurssit</a:t>
            </a:r>
          </a:p>
          <a:p>
            <a:pPr lvl="1"/>
            <a:r>
              <a:rPr lang="fi-FI" sz="1400" dirty="0"/>
              <a:t>Millä resursseilla tehdään?</a:t>
            </a:r>
          </a:p>
          <a:p>
            <a:pPr lvl="1"/>
            <a:r>
              <a:rPr lang="fi-FI" sz="1400" dirty="0"/>
              <a:t>Aika, raha, henkilöt?</a:t>
            </a:r>
          </a:p>
          <a:p>
            <a:r>
              <a:rPr lang="fi-FI" sz="1800" dirty="0"/>
              <a:t>Vastuunjako</a:t>
            </a:r>
          </a:p>
          <a:p>
            <a:pPr lvl="1"/>
            <a:r>
              <a:rPr lang="fi-FI" sz="1400" dirty="0"/>
              <a:t>Kuka tekee ja mitä?</a:t>
            </a:r>
          </a:p>
          <a:p>
            <a:r>
              <a:rPr lang="fi-FI" sz="1800" dirty="0"/>
              <a:t>Aikataulu</a:t>
            </a:r>
          </a:p>
          <a:p>
            <a:pPr lvl="1"/>
            <a:r>
              <a:rPr lang="fi-FI" sz="1400" dirty="0"/>
              <a:t>Milloin tehdään?</a:t>
            </a:r>
          </a:p>
          <a:p>
            <a:pPr lvl="1"/>
            <a:r>
              <a:rPr lang="fi-FI" sz="1400" dirty="0"/>
              <a:t>Milloin pitää tehdä ja mitä?</a:t>
            </a:r>
          </a:p>
          <a:p>
            <a:r>
              <a:rPr lang="fi-FI" sz="1800" dirty="0"/>
              <a:t>Tulokset</a:t>
            </a:r>
          </a:p>
          <a:p>
            <a:pPr lvl="1"/>
            <a:r>
              <a:rPr lang="fi-FI" sz="1400" dirty="0"/>
              <a:t>Mitä saavutettiin, mitä jäi vielä tekemättä?</a:t>
            </a:r>
          </a:p>
          <a:p>
            <a:r>
              <a:rPr lang="fi-FI" sz="1800" dirty="0"/>
              <a:t>Seuranta</a:t>
            </a:r>
          </a:p>
          <a:p>
            <a:pPr lvl="1"/>
            <a:r>
              <a:rPr lang="fi-FI" sz="1400" dirty="0"/>
              <a:t>Miten seurataan tuloksia ja niiden toteutumista</a:t>
            </a:r>
          </a:p>
        </p:txBody>
      </p:sp>
      <p:sp>
        <p:nvSpPr>
          <p:cNvPr id="18" name="Tekstiruutu 17">
            <a:extLst>
              <a:ext uri="{FF2B5EF4-FFF2-40B4-BE49-F238E27FC236}">
                <a16:creationId xmlns:a16="http://schemas.microsoft.com/office/drawing/2014/main" id="{FE38D1BF-6CB7-4F19-AAE3-A00BB09E8FC0}"/>
              </a:ext>
            </a:extLst>
          </p:cNvPr>
          <p:cNvSpPr txBox="1"/>
          <p:nvPr/>
        </p:nvSpPr>
        <p:spPr>
          <a:xfrm>
            <a:off x="4002639" y="5880032"/>
            <a:ext cx="6096000" cy="461665"/>
          </a:xfrm>
          <a:prstGeom prst="rect">
            <a:avLst/>
          </a:prstGeom>
          <a:noFill/>
        </p:spPr>
        <p:txBody>
          <a:bodyPr wrap="square">
            <a:spAutoFit/>
          </a:bodyPr>
          <a:lstStyle/>
          <a:p>
            <a:r>
              <a:rPr lang="fi-FI" sz="2400" dirty="0">
                <a:latin typeface="Montserrat Medium" panose="00000600000000000000" pitchFamily="2" charset="0"/>
              </a:rPr>
              <a:t>Jatkotoimet</a:t>
            </a:r>
          </a:p>
        </p:txBody>
      </p:sp>
      <p:sp>
        <p:nvSpPr>
          <p:cNvPr id="10" name="Tekstiruutu 9">
            <a:extLst>
              <a:ext uri="{FF2B5EF4-FFF2-40B4-BE49-F238E27FC236}">
                <a16:creationId xmlns:a16="http://schemas.microsoft.com/office/drawing/2014/main" id="{0A5C5BDA-B09A-4308-80C5-1C75AF4F2EDC}"/>
              </a:ext>
            </a:extLst>
          </p:cNvPr>
          <p:cNvSpPr txBox="1"/>
          <p:nvPr/>
        </p:nvSpPr>
        <p:spPr>
          <a:xfrm>
            <a:off x="4002639" y="1639468"/>
            <a:ext cx="6096000" cy="461665"/>
          </a:xfrm>
          <a:prstGeom prst="rect">
            <a:avLst/>
          </a:prstGeom>
          <a:noFill/>
        </p:spPr>
        <p:txBody>
          <a:bodyPr wrap="square">
            <a:spAutoFit/>
          </a:bodyPr>
          <a:lstStyle/>
          <a:p>
            <a:r>
              <a:rPr lang="fi-FI" sz="2400" dirty="0">
                <a:latin typeface="Montserrat Medium" panose="00000600000000000000" pitchFamily="2" charset="0"/>
              </a:rPr>
              <a:t>Aloitus</a:t>
            </a:r>
          </a:p>
        </p:txBody>
      </p:sp>
      <p:sp>
        <p:nvSpPr>
          <p:cNvPr id="6" name="Nuoli: Ylös 5">
            <a:extLst>
              <a:ext uri="{FF2B5EF4-FFF2-40B4-BE49-F238E27FC236}">
                <a16:creationId xmlns:a16="http://schemas.microsoft.com/office/drawing/2014/main" id="{4B46F36B-1C2B-402B-AEF3-3610E56A80D9}"/>
              </a:ext>
            </a:extLst>
          </p:cNvPr>
          <p:cNvSpPr/>
          <p:nvPr/>
        </p:nvSpPr>
        <p:spPr>
          <a:xfrm>
            <a:off x="4784177" y="2196473"/>
            <a:ext cx="424206" cy="3608824"/>
          </a:xfrm>
          <a:prstGeom prst="upArrow">
            <a:avLst/>
          </a:prstGeom>
          <a:solidFill>
            <a:srgbClr val="F8462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Nuoli: Kaareva vasemmalle 7">
            <a:extLst>
              <a:ext uri="{FF2B5EF4-FFF2-40B4-BE49-F238E27FC236}">
                <a16:creationId xmlns:a16="http://schemas.microsoft.com/office/drawing/2014/main" id="{7AEA98F8-B8C1-45D1-BCD2-A65D6940E9A5}"/>
              </a:ext>
            </a:extLst>
          </p:cNvPr>
          <p:cNvSpPr/>
          <p:nvPr/>
        </p:nvSpPr>
        <p:spPr>
          <a:xfrm>
            <a:off x="9417329" y="5482281"/>
            <a:ext cx="977355" cy="661525"/>
          </a:xfrm>
          <a:prstGeom prst="curvedLeftArrow">
            <a:avLst/>
          </a:prstGeom>
          <a:solidFill>
            <a:srgbClr val="F8462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193147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B7AA2D6-B5F1-6636-1253-0663775D1FB0}"/>
              </a:ext>
            </a:extLst>
          </p:cNvPr>
          <p:cNvSpPr>
            <a:spLocks noGrp="1"/>
          </p:cNvSpPr>
          <p:nvPr>
            <p:ph type="body" sz="quarter" idx="11"/>
          </p:nvPr>
        </p:nvSpPr>
        <p:spPr>
          <a:xfrm>
            <a:off x="794480" y="577399"/>
            <a:ext cx="7993063" cy="971549"/>
          </a:xfrm>
        </p:spPr>
        <p:txBody>
          <a:bodyPr/>
          <a:lstStyle/>
          <a:p>
            <a:r>
              <a:rPr lang="fi-FI" dirty="0"/>
              <a:t>Miksi hallitus toteuttaa työssäoloehdon </a:t>
            </a:r>
            <a:r>
              <a:rPr lang="fi-FI" dirty="0" err="1"/>
              <a:t>euroistamisen</a:t>
            </a:r>
            <a:r>
              <a:rPr lang="fi-FI" dirty="0"/>
              <a:t>? </a:t>
            </a:r>
          </a:p>
        </p:txBody>
      </p:sp>
      <p:sp>
        <p:nvSpPr>
          <p:cNvPr id="3" name="Dian numeron paikkamerkki 2">
            <a:extLst>
              <a:ext uri="{FF2B5EF4-FFF2-40B4-BE49-F238E27FC236}">
                <a16:creationId xmlns:a16="http://schemas.microsoft.com/office/drawing/2014/main" id="{F3F3BD96-0F05-CE3F-CD76-690BB3324BD0}"/>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12</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kstin paikkamerkki 3">
            <a:extLst>
              <a:ext uri="{FF2B5EF4-FFF2-40B4-BE49-F238E27FC236}">
                <a16:creationId xmlns:a16="http://schemas.microsoft.com/office/drawing/2014/main" id="{0282EA13-DB85-8B7F-ED04-4A61F2EFEF92}"/>
              </a:ext>
            </a:extLst>
          </p:cNvPr>
          <p:cNvSpPr>
            <a:spLocks noGrp="1"/>
          </p:cNvSpPr>
          <p:nvPr>
            <p:ph type="body" sz="quarter" idx="12"/>
          </p:nvPr>
        </p:nvSpPr>
        <p:spPr>
          <a:xfrm>
            <a:off x="682239" y="1942582"/>
            <a:ext cx="9915988" cy="4090988"/>
          </a:xfrm>
        </p:spPr>
        <p:txBody>
          <a:bodyPr/>
          <a:lstStyle/>
          <a:p>
            <a:r>
              <a:rPr lang="fi-FI" dirty="0"/>
              <a:t>Hallituksen keino edistää työllisyyttä työttömyysturvaa leikkaamalla. </a:t>
            </a:r>
          </a:p>
          <a:p>
            <a:pPr marL="226695" indent="-217170"/>
            <a:r>
              <a:rPr lang="fi-FI" dirty="0"/>
              <a:t>Hallitus päätti 2/2022 työssäoloehdon </a:t>
            </a:r>
            <a:r>
              <a:rPr lang="fi-FI" dirty="0" err="1"/>
              <a:t>euroistamisesta</a:t>
            </a:r>
            <a:r>
              <a:rPr lang="fi-FI" dirty="0"/>
              <a:t> osana 110 milj. eurolla julkista taloutta vahvistavaa työllisyyspakettia. </a:t>
            </a:r>
          </a:p>
          <a:p>
            <a:pPr marL="226695" indent="-217170"/>
            <a:r>
              <a:rPr lang="fi-FI" dirty="0"/>
              <a:t>Valtiovarainministeriö arvioi </a:t>
            </a:r>
            <a:r>
              <a:rPr lang="fi-FI" dirty="0" err="1"/>
              <a:t>euroistamisen</a:t>
            </a:r>
            <a:r>
              <a:rPr lang="fi-FI" dirty="0"/>
              <a:t> vaikutukseksi 54 miljoonaa.</a:t>
            </a:r>
          </a:p>
          <a:p>
            <a:pPr marL="443865" lvl="1" indent="-210820"/>
            <a:r>
              <a:rPr lang="fi-FI" dirty="0">
                <a:latin typeface="Montserrat"/>
              </a:rPr>
              <a:t>Säästöä eli leikkauksia työttömyysturvaetuuksiin noin 30 miljoonalla.  </a:t>
            </a:r>
          </a:p>
          <a:p>
            <a:pPr marL="443865" lvl="1" indent="-210820"/>
            <a:r>
              <a:rPr lang="fi-FI" dirty="0">
                <a:latin typeface="Montserrat"/>
              </a:rPr>
              <a:t>Tarkoittaa ansiosidonnaisen työttömyysturvan heikennyksiä; osalla ansiopäivärahan määrä laskee nykyisestä.</a:t>
            </a:r>
          </a:p>
          <a:p>
            <a:pPr marL="443865" lvl="1" indent="-210820"/>
            <a:r>
              <a:rPr lang="fi-FI" dirty="0">
                <a:latin typeface="Montserrat"/>
              </a:rPr>
              <a:t>Työttömyysturvan leikkaamisen oletetaan johtavan työllistymiseen. Työllisyysvaikutus 1500 hlö. </a:t>
            </a:r>
          </a:p>
          <a:p>
            <a:r>
              <a:rPr lang="fi-FI" dirty="0"/>
              <a:t>SAK antoi lausunnon </a:t>
            </a:r>
            <a:r>
              <a:rPr lang="fi-FI" dirty="0" err="1"/>
              <a:t>euroistamisen</a:t>
            </a:r>
            <a:r>
              <a:rPr lang="fi-FI" dirty="0"/>
              <a:t> toteuttamista koskevasta hallituksen esityksestä 12.8. Sosiaali- ja terveysministeriö lähettää esityksen eduskunnan päätettäväksi syyskuussa. </a:t>
            </a:r>
          </a:p>
          <a:p>
            <a:r>
              <a:rPr lang="fi-FI" dirty="0">
                <a:hlinkClick r:id="rId2"/>
              </a:rPr>
              <a:t>Hallituksen esitys työttömyysturvan työssäoloehdon uudistamisesta | SAK</a:t>
            </a:r>
            <a:endParaRPr lang="fi-FI" dirty="0"/>
          </a:p>
        </p:txBody>
      </p:sp>
    </p:spTree>
    <p:extLst>
      <p:ext uri="{BB962C8B-B14F-4D97-AF65-F5344CB8AC3E}">
        <p14:creationId xmlns:p14="http://schemas.microsoft.com/office/powerpoint/2010/main" val="278183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25237F1-6EC8-4055-9E07-41C8017A7435}"/>
              </a:ext>
            </a:extLst>
          </p:cNvPr>
          <p:cNvSpPr>
            <a:spLocks noGrp="1"/>
          </p:cNvSpPr>
          <p:nvPr>
            <p:ph type="body" sz="quarter" idx="11"/>
          </p:nvPr>
        </p:nvSpPr>
        <p:spPr>
          <a:xfrm>
            <a:off x="682239" y="1083280"/>
            <a:ext cx="9726628" cy="971549"/>
          </a:xfrm>
        </p:spPr>
        <p:txBody>
          <a:bodyPr/>
          <a:lstStyle/>
          <a:p>
            <a:r>
              <a:rPr lang="fi-FI" dirty="0"/>
              <a:t>Mitä tarkoittaa työssäoloehdon </a:t>
            </a:r>
            <a:r>
              <a:rPr lang="fi-FI" dirty="0" err="1"/>
              <a:t>euroistaminen</a:t>
            </a:r>
            <a:r>
              <a:rPr lang="fi-FI" dirty="0"/>
              <a:t>/tuloperusteinen työssäoloehto?</a:t>
            </a:r>
          </a:p>
        </p:txBody>
      </p:sp>
      <p:sp>
        <p:nvSpPr>
          <p:cNvPr id="3" name="Dian numeron paikkamerkki 2">
            <a:extLst>
              <a:ext uri="{FF2B5EF4-FFF2-40B4-BE49-F238E27FC236}">
                <a16:creationId xmlns:a16="http://schemas.microsoft.com/office/drawing/2014/main" id="{98B3B754-1599-4C65-A154-4D5826D0CCDB}"/>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13</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kstin paikkamerkki 3">
            <a:extLst>
              <a:ext uri="{FF2B5EF4-FFF2-40B4-BE49-F238E27FC236}">
                <a16:creationId xmlns:a16="http://schemas.microsoft.com/office/drawing/2014/main" id="{38CF8A06-F676-4551-B046-820E2B240F6A}"/>
              </a:ext>
            </a:extLst>
          </p:cNvPr>
          <p:cNvSpPr>
            <a:spLocks noGrp="1"/>
          </p:cNvSpPr>
          <p:nvPr>
            <p:ph type="body" sz="quarter" idx="12"/>
          </p:nvPr>
        </p:nvSpPr>
        <p:spPr>
          <a:xfrm>
            <a:off x="682238" y="2291136"/>
            <a:ext cx="9993107" cy="3759515"/>
          </a:xfrm>
        </p:spPr>
        <p:txBody>
          <a:bodyPr lIns="91440" tIns="45720" rIns="91440" bIns="45720" anchor="t"/>
          <a:lstStyle/>
          <a:p>
            <a:pPr marL="226695" indent="-217170"/>
            <a:r>
              <a:rPr lang="fi-FI" dirty="0">
                <a:latin typeface="Montserrat"/>
              </a:rPr>
              <a:t>Ansiosidonnaisen työttömyyspäivärahan saamisen ehtona on työssäoloehdon täyttyminen. Ennen työttömyyttä tehtävä nykyisin töitä vähintään 26 viikkoa (18 h/vko) 28 kuukauden aikana. </a:t>
            </a:r>
          </a:p>
          <a:p>
            <a:pPr marL="226695" indent="-217170"/>
            <a:r>
              <a:rPr lang="fi-FI" dirty="0" err="1">
                <a:latin typeface="Montserrat"/>
              </a:rPr>
              <a:t>Euroistetussa</a:t>
            </a:r>
            <a:r>
              <a:rPr lang="fi-FI" dirty="0">
                <a:latin typeface="Montserrat"/>
              </a:rPr>
              <a:t> työssäoloehdossa</a:t>
            </a:r>
          </a:p>
          <a:p>
            <a:pPr marL="444166" lvl="1" indent="-217170"/>
            <a:r>
              <a:rPr lang="fi-FI" dirty="0">
                <a:latin typeface="Montserrat"/>
              </a:rPr>
              <a:t>Työajalla ei ole enää merkitystä. 18 h/vko työaikavaatimus poistetaan. </a:t>
            </a:r>
          </a:p>
          <a:p>
            <a:pPr marL="444166" lvl="1" indent="-217170"/>
            <a:r>
              <a:rPr lang="fi-FI" dirty="0">
                <a:latin typeface="Montserrat"/>
              </a:rPr>
              <a:t>Oikeus työttömyyspäivärahaan syntyy kuukausitulorajojen perusteella. </a:t>
            </a:r>
          </a:p>
          <a:p>
            <a:pPr marL="736568" lvl="2" indent="-285750">
              <a:buFont typeface="Wingdings" panose="05000000000000000000" pitchFamily="2" charset="2"/>
              <a:buChar char="ü"/>
            </a:pPr>
            <a:r>
              <a:rPr lang="fi-FI" sz="1800" dirty="0">
                <a:latin typeface="Montserrat"/>
              </a:rPr>
              <a:t>Vähintään 862 €/kk (v.2022) tuloilla kuukausi työssäoloehtoa</a:t>
            </a:r>
          </a:p>
          <a:p>
            <a:pPr marL="667687" lvl="2" indent="-210820">
              <a:buFont typeface="Wingdings" panose="05000000000000000000" pitchFamily="2" charset="2"/>
              <a:buChar char="ü"/>
            </a:pPr>
            <a:r>
              <a:rPr lang="fi-FI" sz="1800" dirty="0">
                <a:latin typeface="Montserrat"/>
              </a:rPr>
              <a:t>431-861 €/kk tuloilla puoli kuukautta työssäoloehtoa</a:t>
            </a:r>
            <a:endParaRPr lang="fi-FI" sz="1800" dirty="0"/>
          </a:p>
          <a:p>
            <a:pPr marL="667687" lvl="2" indent="-210820">
              <a:buFont typeface="Wingdings" panose="05000000000000000000" pitchFamily="2" charset="2"/>
              <a:buChar char="ü"/>
            </a:pPr>
            <a:r>
              <a:rPr lang="fi-FI" sz="1800" dirty="0">
                <a:latin typeface="Montserrat"/>
              </a:rPr>
              <a:t>6 kk tulorajan mukaisia ansioita 28 kk aikana = työssäoloehto täyttyy</a:t>
            </a:r>
          </a:p>
          <a:p>
            <a:pPr marL="518795" lvl="1" indent="-285750"/>
            <a:r>
              <a:rPr lang="fi-FI" dirty="0">
                <a:latin typeface="Montserrat"/>
              </a:rPr>
              <a:t>Työssäoloehto kertyy sen kalenterikuukauden ajalta, jolloin tulot on</a:t>
            </a:r>
            <a:r>
              <a:rPr lang="fi-FI" i="1" dirty="0">
                <a:latin typeface="Montserrat"/>
              </a:rPr>
              <a:t> saatu/maksettu.</a:t>
            </a:r>
            <a:endParaRPr lang="fi-FI" i="1" dirty="0"/>
          </a:p>
          <a:p>
            <a:pPr marL="518795" lvl="1" indent="-285750"/>
            <a:r>
              <a:rPr lang="fi-FI" dirty="0">
                <a:latin typeface="Montserrat"/>
              </a:rPr>
              <a:t>Tuloraja nousee joka vuosi kansaneläkeindeksin mukaan. </a:t>
            </a:r>
          </a:p>
          <a:p>
            <a:pPr marL="226695" indent="-217170"/>
            <a:endParaRPr lang="fi-FI" dirty="0"/>
          </a:p>
        </p:txBody>
      </p:sp>
    </p:spTree>
    <p:extLst>
      <p:ext uri="{BB962C8B-B14F-4D97-AF65-F5344CB8AC3E}">
        <p14:creationId xmlns:p14="http://schemas.microsoft.com/office/powerpoint/2010/main" val="380215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FD4E6C5-88B1-48B4-85E4-AA4D8879E2EE}"/>
              </a:ext>
            </a:extLst>
          </p:cNvPr>
          <p:cNvSpPr>
            <a:spLocks noGrp="1"/>
          </p:cNvSpPr>
          <p:nvPr>
            <p:ph type="body" sz="quarter" idx="11"/>
          </p:nvPr>
        </p:nvSpPr>
        <p:spPr>
          <a:xfrm>
            <a:off x="696913" y="618743"/>
            <a:ext cx="8498458" cy="971549"/>
          </a:xfrm>
        </p:spPr>
        <p:txBody>
          <a:bodyPr/>
          <a:lstStyle/>
          <a:p>
            <a:r>
              <a:rPr lang="fi-FI"/>
              <a:t>Miten </a:t>
            </a:r>
            <a:r>
              <a:rPr lang="fi-FI" err="1"/>
              <a:t>euroistettu</a:t>
            </a:r>
            <a:r>
              <a:rPr lang="fi-FI"/>
              <a:t> työssäoloehto muuttaa ansiosidonnaisen päivärahan määrää?  </a:t>
            </a:r>
          </a:p>
          <a:p>
            <a:endParaRPr lang="fi-FI"/>
          </a:p>
        </p:txBody>
      </p:sp>
      <p:sp>
        <p:nvSpPr>
          <p:cNvPr id="3" name="Dian numeron paikkamerkki 2">
            <a:extLst>
              <a:ext uri="{FF2B5EF4-FFF2-40B4-BE49-F238E27FC236}">
                <a16:creationId xmlns:a16="http://schemas.microsoft.com/office/drawing/2014/main" id="{B747BCFF-4D9D-4E98-B837-F115F447EE6C}"/>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14</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kstin paikkamerkki 3">
            <a:extLst>
              <a:ext uri="{FF2B5EF4-FFF2-40B4-BE49-F238E27FC236}">
                <a16:creationId xmlns:a16="http://schemas.microsoft.com/office/drawing/2014/main" id="{3CE5CDD4-D4FF-49CC-8AA0-824DD430B6A2}"/>
              </a:ext>
            </a:extLst>
          </p:cNvPr>
          <p:cNvSpPr>
            <a:spLocks noGrp="1"/>
          </p:cNvSpPr>
          <p:nvPr>
            <p:ph type="body" sz="quarter" idx="12"/>
          </p:nvPr>
        </p:nvSpPr>
        <p:spPr>
          <a:xfrm>
            <a:off x="696914" y="2104222"/>
            <a:ext cx="9559790" cy="3882954"/>
          </a:xfrm>
        </p:spPr>
        <p:txBody>
          <a:bodyPr lIns="91440" tIns="45720" rIns="91440" bIns="45720" anchor="t"/>
          <a:lstStyle/>
          <a:p>
            <a:pPr marL="226695" indent="-217170"/>
            <a:r>
              <a:rPr lang="fi-FI" dirty="0">
                <a:latin typeface="Montserrat"/>
              </a:rPr>
              <a:t>Ansiosidonnainen työttömyyspäiväraha lasketaan työttömyyttä edeltävistä palkoista. Ajalta, jolta työssäoloehto täyttyy. </a:t>
            </a:r>
          </a:p>
          <a:p>
            <a:pPr marL="226695" indent="-217170"/>
            <a:r>
              <a:rPr lang="fi-FI" dirty="0" err="1">
                <a:latin typeface="Montserrat"/>
              </a:rPr>
              <a:t>Euroistetussa</a:t>
            </a:r>
            <a:r>
              <a:rPr lang="fi-FI" dirty="0">
                <a:latin typeface="Montserrat"/>
              </a:rPr>
              <a:t> mallissa palkka huomioidaan kuukausilta, nykyisten työviikkojen sijaan. </a:t>
            </a:r>
          </a:p>
          <a:p>
            <a:pPr marL="226695" indent="-217170"/>
            <a:r>
              <a:rPr lang="fi-FI" sz="2000" dirty="0">
                <a:effectLst/>
                <a:latin typeface="Montserrat"/>
                <a:ea typeface="Times New Roman" panose="02020603050405020304" pitchFamily="18" charset="0"/>
                <a:cs typeface="Calibri"/>
              </a:rPr>
              <a:t>Säännöllistä kokoaikatyötä </a:t>
            </a:r>
            <a:r>
              <a:rPr lang="fi-FI" dirty="0">
                <a:latin typeface="Montserrat"/>
                <a:ea typeface="Times New Roman" panose="02020603050405020304" pitchFamily="18" charset="0"/>
                <a:cs typeface="Calibri"/>
              </a:rPr>
              <a:t>tekevillä päivärahan määrä</a:t>
            </a:r>
            <a:r>
              <a:rPr lang="fi-FI" sz="2000" dirty="0">
                <a:effectLst/>
                <a:latin typeface="Montserrat"/>
                <a:ea typeface="Times New Roman" panose="02020603050405020304" pitchFamily="18" charset="0"/>
                <a:cs typeface="Calibri"/>
              </a:rPr>
              <a:t> </a:t>
            </a:r>
            <a:r>
              <a:rPr lang="fi-FI" dirty="0">
                <a:latin typeface="Montserrat"/>
                <a:ea typeface="Times New Roman" panose="02020603050405020304" pitchFamily="18" charset="0"/>
                <a:cs typeface="Calibri"/>
              </a:rPr>
              <a:t>säilyy muuttumattomana.</a:t>
            </a:r>
          </a:p>
          <a:p>
            <a:pPr marL="226695" indent="-217170"/>
            <a:r>
              <a:rPr lang="fi-FI" sz="2000" dirty="0">
                <a:effectLst/>
                <a:latin typeface="Montserrat"/>
                <a:ea typeface="Times New Roman" panose="02020603050405020304" pitchFamily="18" charset="0"/>
                <a:cs typeface="Calibri"/>
              </a:rPr>
              <a:t>Vaihtelevalla työajalla </a:t>
            </a:r>
            <a:r>
              <a:rPr lang="fi-FI" dirty="0">
                <a:latin typeface="Montserrat"/>
                <a:ea typeface="Times New Roman" panose="02020603050405020304" pitchFamily="18" charset="0"/>
                <a:cs typeface="Calibri"/>
              </a:rPr>
              <a:t>tai satunnaisesti työskentelevien </a:t>
            </a:r>
            <a:r>
              <a:rPr lang="fi-FI" sz="2000" dirty="0">
                <a:effectLst/>
                <a:latin typeface="Montserrat"/>
                <a:ea typeface="Times New Roman" panose="02020603050405020304" pitchFamily="18" charset="0"/>
                <a:cs typeface="Calibri"/>
              </a:rPr>
              <a:t>osalta päiväraha voi nykyisestään laskea. </a:t>
            </a:r>
            <a:r>
              <a:rPr lang="fi-FI" dirty="0">
                <a:latin typeface="Montserrat"/>
              </a:rPr>
              <a:t>Palkattomat viikot kuukauden sisällä alentavat päivärahan määrää. </a:t>
            </a:r>
          </a:p>
          <a:p>
            <a:pPr marL="226695" indent="-217170"/>
            <a:r>
              <a:rPr lang="fi-FI" dirty="0">
                <a:latin typeface="Montserrat"/>
              </a:rPr>
              <a:t>Osa-aikaisesti matalapalkkaisilla aloilla työskentelevien päiväraha heikkenee erityisesti puolikkaiden kuukausien vuoksi. </a:t>
            </a:r>
          </a:p>
          <a:p>
            <a:pPr marL="9525" indent="0">
              <a:buNone/>
            </a:pPr>
            <a:endParaRPr lang="fi-FI" dirty="0"/>
          </a:p>
        </p:txBody>
      </p:sp>
    </p:spTree>
    <p:extLst>
      <p:ext uri="{BB962C8B-B14F-4D97-AF65-F5344CB8AC3E}">
        <p14:creationId xmlns:p14="http://schemas.microsoft.com/office/powerpoint/2010/main" val="35004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8B9A770-E53B-4EB0-8A03-ECD652F01243}"/>
              </a:ext>
            </a:extLst>
          </p:cNvPr>
          <p:cNvSpPr>
            <a:spLocks noGrp="1"/>
          </p:cNvSpPr>
          <p:nvPr>
            <p:ph type="body" sz="quarter" idx="11"/>
          </p:nvPr>
        </p:nvSpPr>
        <p:spPr>
          <a:xfrm>
            <a:off x="479039" y="753669"/>
            <a:ext cx="8845278" cy="971549"/>
          </a:xfrm>
        </p:spPr>
        <p:txBody>
          <a:bodyPr/>
          <a:lstStyle/>
          <a:p>
            <a:r>
              <a:rPr lang="fi-FI"/>
              <a:t>Puolikkaiden kuukausikertymien ongelma</a:t>
            </a:r>
          </a:p>
        </p:txBody>
      </p:sp>
      <p:sp>
        <p:nvSpPr>
          <p:cNvPr id="3" name="Dian numeron paikkamerkki 2">
            <a:extLst>
              <a:ext uri="{FF2B5EF4-FFF2-40B4-BE49-F238E27FC236}">
                <a16:creationId xmlns:a16="http://schemas.microsoft.com/office/drawing/2014/main" id="{3D542EDA-F086-47DA-BE9D-602065E69D4A}"/>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15</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kstin paikkamerkki 3">
            <a:extLst>
              <a:ext uri="{FF2B5EF4-FFF2-40B4-BE49-F238E27FC236}">
                <a16:creationId xmlns:a16="http://schemas.microsoft.com/office/drawing/2014/main" id="{96337E4D-13DF-4813-8173-65D9A2BCEFD5}"/>
              </a:ext>
            </a:extLst>
          </p:cNvPr>
          <p:cNvSpPr>
            <a:spLocks noGrp="1"/>
          </p:cNvSpPr>
          <p:nvPr>
            <p:ph type="body" sz="quarter" idx="12"/>
          </p:nvPr>
        </p:nvSpPr>
        <p:spPr>
          <a:xfrm>
            <a:off x="682239" y="1873289"/>
            <a:ext cx="10433780" cy="3535994"/>
          </a:xfrm>
        </p:spPr>
        <p:txBody>
          <a:bodyPr lIns="91440" tIns="45720" rIns="91440" bIns="45720" anchor="t"/>
          <a:lstStyle/>
          <a:p>
            <a:pPr marL="226695" indent="-217170"/>
            <a:r>
              <a:rPr lang="fi-FI" dirty="0"/>
              <a:t>Puolikkaiden kuukausien huomiointi tarkoittaa sitä, että päivärahan perusteena olevaan palkkaan lasketaan pienempituloisia työjaksoja. </a:t>
            </a:r>
          </a:p>
          <a:p>
            <a:pPr marL="226695" indent="-217170"/>
            <a:r>
              <a:rPr lang="fi-FI" dirty="0">
                <a:latin typeface="Montserrat"/>
              </a:rPr>
              <a:t>Päivärahan laskentamalliksi ehdotetaan, että puolikkaiden kuukausien tulot lasketaan koko kuukauden tuloksi. Tämä heikentää työttömyyspäivärahan tasoa.</a:t>
            </a:r>
          </a:p>
          <a:p>
            <a:pPr marL="444166" lvl="1" indent="-217170">
              <a:buFont typeface="Wingdings" panose="05000000000000000000" pitchFamily="2" charset="2"/>
              <a:buChar char="Ø"/>
            </a:pPr>
            <a:r>
              <a:rPr lang="fi-FI" sz="2000" dirty="0"/>
              <a:t>Ansiopäivärahalle pääsy helpottuu, mutta päivärahan taso laskee riippuen puolikkaiden kuukausien määrästä. </a:t>
            </a:r>
          </a:p>
          <a:p>
            <a:pPr marL="444166" lvl="1" indent="-217170">
              <a:buFont typeface="Wingdings" panose="05000000000000000000" pitchFamily="2" charset="2"/>
              <a:buChar char="Ø"/>
            </a:pPr>
            <a:r>
              <a:rPr lang="fi-FI" sz="2000" dirty="0"/>
              <a:t>Vaikutus korostuu erityisesti soviteltua päivärahaa saavilla.</a:t>
            </a:r>
          </a:p>
          <a:p>
            <a:pPr marL="444166" lvl="1" indent="-217170">
              <a:buFont typeface="Wingdings" panose="05000000000000000000" pitchFamily="2" charset="2"/>
              <a:buChar char="Ø"/>
            </a:pPr>
            <a:r>
              <a:rPr lang="fi-FI" sz="2000" dirty="0">
                <a:latin typeface="Montserrat"/>
              </a:rPr>
              <a:t>Puolikkaan kuukauden tulorajalla ei välttämättä kannata ottaa esim. lyhyttä keikkatyötä vastaan.  Voi johtaa negatiiviseen työllisyysvaikutukseen. </a:t>
            </a:r>
          </a:p>
          <a:p>
            <a:pPr marL="444166" lvl="1" indent="-217170">
              <a:buFont typeface="Wingdings" panose="05000000000000000000" pitchFamily="2" charset="2"/>
              <a:buChar char="Ø"/>
            </a:pPr>
            <a:r>
              <a:rPr lang="fi-FI" sz="2000" dirty="0">
                <a:latin typeface="Montserrat"/>
              </a:rPr>
              <a:t>Päivärahan tason alenemista voisi osin korjata päivärahan laskentaa muuttamalla. SAK on tehnyt tähän muutosesityksen. </a:t>
            </a:r>
            <a:endParaRPr lang="fi-FI" sz="2000" dirty="0"/>
          </a:p>
          <a:p>
            <a:pPr marL="444166" lvl="1" indent="-217170">
              <a:buFont typeface="Wingdings" panose="05000000000000000000" pitchFamily="2" charset="2"/>
              <a:buChar char="Ø"/>
            </a:pPr>
            <a:endParaRPr lang="fi-FI" sz="2000" dirty="0"/>
          </a:p>
        </p:txBody>
      </p:sp>
    </p:spTree>
    <p:extLst>
      <p:ext uri="{BB962C8B-B14F-4D97-AF65-F5344CB8AC3E}">
        <p14:creationId xmlns:p14="http://schemas.microsoft.com/office/powerpoint/2010/main" val="82193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28735B9-C5C4-4FEC-BEFF-419B0024A75F}"/>
              </a:ext>
            </a:extLst>
          </p:cNvPr>
          <p:cNvSpPr>
            <a:spLocks noGrp="1"/>
          </p:cNvSpPr>
          <p:nvPr>
            <p:ph type="body" sz="quarter" idx="11"/>
          </p:nvPr>
        </p:nvSpPr>
        <p:spPr>
          <a:xfrm>
            <a:off x="682239" y="400296"/>
            <a:ext cx="7993063" cy="971549"/>
          </a:xfrm>
        </p:spPr>
        <p:txBody>
          <a:bodyPr lIns="91440" tIns="45720" rIns="91440" bIns="45720" anchor="t"/>
          <a:lstStyle/>
          <a:p>
            <a:r>
              <a:rPr lang="fi-FI">
                <a:latin typeface="Montserrat SemiBold"/>
              </a:rPr>
              <a:t>Yhteenveto</a:t>
            </a:r>
            <a:endParaRPr lang="fi-FI"/>
          </a:p>
        </p:txBody>
      </p:sp>
      <p:sp>
        <p:nvSpPr>
          <p:cNvPr id="3" name="Dian numeron paikkamerkki 2">
            <a:extLst>
              <a:ext uri="{FF2B5EF4-FFF2-40B4-BE49-F238E27FC236}">
                <a16:creationId xmlns:a16="http://schemas.microsoft.com/office/drawing/2014/main" id="{61EC3BCD-044B-4879-91AB-4FDDBA9BC6F8}"/>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16</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kstin paikkamerkki 3">
            <a:extLst>
              <a:ext uri="{FF2B5EF4-FFF2-40B4-BE49-F238E27FC236}">
                <a16:creationId xmlns:a16="http://schemas.microsoft.com/office/drawing/2014/main" id="{8528FE81-7EB7-4961-B792-794B96153E0A}"/>
              </a:ext>
            </a:extLst>
          </p:cNvPr>
          <p:cNvSpPr>
            <a:spLocks noGrp="1"/>
          </p:cNvSpPr>
          <p:nvPr>
            <p:ph type="body" sz="quarter" idx="12"/>
          </p:nvPr>
        </p:nvSpPr>
        <p:spPr>
          <a:xfrm>
            <a:off x="765803" y="1383505"/>
            <a:ext cx="10355856" cy="4290181"/>
          </a:xfrm>
        </p:spPr>
        <p:txBody>
          <a:bodyPr lIns="91440" tIns="45720" rIns="91440" bIns="45720" anchor="t"/>
          <a:lstStyle/>
          <a:p>
            <a:pPr marL="226695" indent="-217170">
              <a:buFont typeface="Wingdings" panose="05000000000000000000" pitchFamily="2" charset="2"/>
              <a:buChar char="Ø"/>
            </a:pPr>
            <a:r>
              <a:rPr lang="fi-FI" dirty="0">
                <a:latin typeface="Montserrat"/>
              </a:rPr>
              <a:t>Työssäoloehdon kertyminen helpottuu. </a:t>
            </a:r>
            <a:endParaRPr lang="fi-FI" dirty="0"/>
          </a:p>
          <a:p>
            <a:pPr marL="226695" indent="-217170">
              <a:buFont typeface="Wingdings" panose="05000000000000000000" pitchFamily="2" charset="2"/>
              <a:buChar char="Ø"/>
            </a:pPr>
            <a:r>
              <a:rPr lang="fi-FI" dirty="0">
                <a:latin typeface="Montserrat"/>
              </a:rPr>
              <a:t>Yhä useampi työntekijä pääsee ansiosidonnaiselle työttömyyspäivärahalle (arvio noin 2800 hlö); mm. </a:t>
            </a:r>
            <a:r>
              <a:rPr lang="fi-FI" dirty="0">
                <a:latin typeface="Montserrat"/>
                <a:ea typeface="Times New Roman" panose="02020603050405020304" pitchFamily="18" charset="0"/>
                <a:cs typeface="Calibri"/>
              </a:rPr>
              <a:t>alle 18 viikkotyötuntia tekevät ja provisiopalkkaiset. </a:t>
            </a:r>
            <a:endParaRPr lang="fi-FI" dirty="0">
              <a:latin typeface="Montserrat" panose="00000500000000000000" pitchFamily="2" charset="0"/>
              <a:ea typeface="Times New Roman" panose="02020603050405020304" pitchFamily="18" charset="0"/>
              <a:cs typeface="Calibri" panose="020F0502020204030204" pitchFamily="34" charset="0"/>
            </a:endParaRPr>
          </a:p>
          <a:p>
            <a:pPr marL="226695" indent="-217170">
              <a:buFont typeface="Wingdings" panose="05000000000000000000" pitchFamily="2" charset="2"/>
              <a:buChar char="Ø"/>
            </a:pPr>
            <a:r>
              <a:rPr lang="fi-FI" dirty="0">
                <a:latin typeface="Montserrat"/>
              </a:rPr>
              <a:t>Selkeyttää työssäoloehdon kertymistä ja yksinkertaistaa kassojen työtä. </a:t>
            </a:r>
            <a:endParaRPr lang="fi-FI" dirty="0"/>
          </a:p>
          <a:p>
            <a:pPr marL="226695" indent="-217170">
              <a:buFont typeface="Wingdings" panose="05000000000000000000" pitchFamily="2" charset="2"/>
              <a:buChar char="Ø"/>
            </a:pPr>
            <a:r>
              <a:rPr lang="fi-FI" dirty="0">
                <a:latin typeface="Montserrat"/>
              </a:rPr>
              <a:t>Suurimmalle osalle työttömistä muutoksella ei vaikutusta päivärahan määrään. </a:t>
            </a:r>
          </a:p>
          <a:p>
            <a:pPr marL="226695" indent="-217170">
              <a:buFont typeface="Wingdings" panose="05000000000000000000" pitchFamily="2" charset="2"/>
              <a:buChar char="Ø"/>
            </a:pPr>
            <a:r>
              <a:rPr lang="fi-FI" dirty="0">
                <a:latin typeface="Montserrat"/>
              </a:rPr>
              <a:t>Päivärahan määrä voi nousta tai laskea nykyisestä. </a:t>
            </a:r>
          </a:p>
          <a:p>
            <a:pPr marL="443865" lvl="1" indent="-210820">
              <a:buFont typeface="Wingdings" panose="05000000000000000000" pitchFamily="2" charset="2"/>
              <a:buChar char="Ø"/>
            </a:pPr>
            <a:r>
              <a:rPr lang="fi-FI" dirty="0"/>
              <a:t>Kuukausitulotarkasteluun siirtyminen alentaa keskimääräisiä päivärahoja. Erityisesti henkilöillä, joiden työssäoloehto on kertynyt työjaksoista, jotka eivät ole kestäneet kokonaisia kalenterikuukausia. </a:t>
            </a:r>
            <a:endParaRPr lang="fi-FI" sz="2000" dirty="0">
              <a:latin typeface="Montserrat"/>
            </a:endParaRPr>
          </a:p>
          <a:p>
            <a:pPr marL="443865" lvl="1" indent="-210820">
              <a:buFont typeface="Wingdings" panose="05000000000000000000" pitchFamily="2" charset="2"/>
              <a:buChar char="Ø"/>
            </a:pPr>
            <a:r>
              <a:rPr lang="fi-FI" dirty="0">
                <a:latin typeface="Montserrat"/>
              </a:rPr>
              <a:t>Päivärahan tason laskua myös niillä osa-aikatyöntekijöillä, joilla päiväraha ollut korkeampi kuin työttömyyttä edeltänyt kuukausipalkka</a:t>
            </a:r>
          </a:p>
          <a:p>
            <a:pPr marL="226695" indent="-217170">
              <a:buFont typeface="Wingdings" panose="05000000000000000000" pitchFamily="2" charset="2"/>
              <a:buChar char="Ø"/>
            </a:pPr>
            <a:r>
              <a:rPr lang="fi-FI" dirty="0">
                <a:latin typeface="Montserrat"/>
              </a:rPr>
              <a:t>Puolikkaiden kuukausien tulot alentavat päivärahaa nykyisestä. Kohdentuu osa-aikaisiin työntekijöiden</a:t>
            </a:r>
          </a:p>
          <a:p>
            <a:pPr marL="226695" indent="-217170">
              <a:buFont typeface="Wingdings" panose="05000000000000000000" pitchFamily="2" charset="2"/>
              <a:buChar char="Ø"/>
            </a:pPr>
            <a:endParaRPr lang="fi-FI" dirty="0">
              <a:latin typeface="Montserrat"/>
            </a:endParaRPr>
          </a:p>
        </p:txBody>
      </p:sp>
    </p:spTree>
    <p:extLst>
      <p:ext uri="{BB962C8B-B14F-4D97-AF65-F5344CB8AC3E}">
        <p14:creationId xmlns:p14="http://schemas.microsoft.com/office/powerpoint/2010/main" val="105489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396FBDB-F80B-5A20-0160-B8A8DD484620}"/>
              </a:ext>
            </a:extLst>
          </p:cNvPr>
          <p:cNvSpPr>
            <a:spLocks noGrp="1"/>
          </p:cNvSpPr>
          <p:nvPr>
            <p:ph type="body" sz="quarter" idx="11"/>
          </p:nvPr>
        </p:nvSpPr>
        <p:spPr>
          <a:xfrm>
            <a:off x="682239" y="450019"/>
            <a:ext cx="7993063" cy="971549"/>
          </a:xfrm>
        </p:spPr>
        <p:txBody>
          <a:bodyPr lIns="91440" tIns="45720" rIns="91440" bIns="45720" anchor="t"/>
          <a:lstStyle/>
          <a:p>
            <a:r>
              <a:rPr lang="fi-FI" dirty="0">
                <a:latin typeface="Montserrat SemiBold"/>
              </a:rPr>
              <a:t>SAK:n kanta ja esitykset</a:t>
            </a:r>
            <a:endParaRPr lang="fi-FI" dirty="0" err="1"/>
          </a:p>
        </p:txBody>
      </p:sp>
      <p:sp>
        <p:nvSpPr>
          <p:cNvPr id="3" name="Dian numeron paikkamerkki 2">
            <a:extLst>
              <a:ext uri="{FF2B5EF4-FFF2-40B4-BE49-F238E27FC236}">
                <a16:creationId xmlns:a16="http://schemas.microsoft.com/office/drawing/2014/main" id="{5F9F580C-3638-F4AA-7755-1EE2300296CB}"/>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17</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 name="Tekstin paikkamerkki 3">
            <a:extLst>
              <a:ext uri="{FF2B5EF4-FFF2-40B4-BE49-F238E27FC236}">
                <a16:creationId xmlns:a16="http://schemas.microsoft.com/office/drawing/2014/main" id="{E9C7448A-9FB4-BF48-6241-7AFB36D68447}"/>
              </a:ext>
            </a:extLst>
          </p:cNvPr>
          <p:cNvSpPr>
            <a:spLocks noGrp="1"/>
          </p:cNvSpPr>
          <p:nvPr>
            <p:ph type="body" sz="quarter" idx="12"/>
          </p:nvPr>
        </p:nvSpPr>
        <p:spPr>
          <a:xfrm>
            <a:off x="682239" y="1300545"/>
            <a:ext cx="10400730" cy="4256909"/>
          </a:xfrm>
        </p:spPr>
        <p:txBody>
          <a:bodyPr/>
          <a:lstStyle/>
          <a:p>
            <a:r>
              <a:rPr lang="fi-FI" dirty="0">
                <a:effectLst/>
                <a:latin typeface="Montserrat" panose="00000500000000000000" pitchFamily="2" charset="0"/>
                <a:ea typeface="Times New Roman" panose="02020603050405020304" pitchFamily="18" charset="0"/>
              </a:rPr>
              <a:t>SAK:n kanta </a:t>
            </a:r>
            <a:r>
              <a:rPr lang="fi-FI" dirty="0" err="1">
                <a:effectLst/>
                <a:latin typeface="Montserrat" panose="00000500000000000000" pitchFamily="2" charset="0"/>
                <a:ea typeface="Times New Roman" panose="02020603050405020304" pitchFamily="18" charset="0"/>
              </a:rPr>
              <a:t>euroistamiseen</a:t>
            </a:r>
            <a:r>
              <a:rPr lang="fi-FI" dirty="0">
                <a:effectLst/>
                <a:latin typeface="Montserrat" panose="00000500000000000000" pitchFamily="2" charset="0"/>
                <a:ea typeface="Times New Roman" panose="02020603050405020304" pitchFamily="18" charset="0"/>
              </a:rPr>
              <a:t> </a:t>
            </a:r>
            <a:r>
              <a:rPr lang="fi-FI" dirty="0">
                <a:latin typeface="Montserrat" panose="00000500000000000000" pitchFamily="2" charset="0"/>
                <a:ea typeface="Times New Roman" panose="02020603050405020304" pitchFamily="18" charset="0"/>
              </a:rPr>
              <a:t>jo </a:t>
            </a:r>
            <a:r>
              <a:rPr lang="fi-FI" dirty="0">
                <a:effectLst/>
                <a:latin typeface="Montserrat" panose="00000500000000000000" pitchFamily="2" charset="0"/>
                <a:ea typeface="Times New Roman" panose="02020603050405020304" pitchFamily="18" charset="0"/>
              </a:rPr>
              <a:t>työttömyysturvan kehittämistyöryhmän raporttiin annetussa täydentävässä lausumassa (maaliskuu 2021): </a:t>
            </a:r>
          </a:p>
          <a:p>
            <a:pPr marL="9525" indent="0">
              <a:buNone/>
            </a:pPr>
            <a:r>
              <a:rPr lang="fi-FI" sz="1800" dirty="0">
                <a:effectLst/>
                <a:latin typeface="Montserrat" panose="00000500000000000000" pitchFamily="2" charset="0"/>
                <a:ea typeface="Times New Roman" panose="02020603050405020304" pitchFamily="18" charset="0"/>
              </a:rPr>
              <a:t>	”SAK kannattaa työssäoloehdon uudistamista siten, että viikkokohtaisesta työajan 		tarkastelusta siirrytään tuloperusteiseen ty</a:t>
            </a:r>
            <a:r>
              <a:rPr lang="fi-FI" sz="1800" dirty="0">
                <a:effectLst/>
                <a:latin typeface="Montserrat" panose="00000500000000000000" pitchFamily="2" charset="0"/>
                <a:ea typeface="Times New Roman" panose="02020603050405020304" pitchFamily="18" charset="0"/>
                <a:cs typeface="Franklin Gothic Book" panose="020B0503020102020204" pitchFamily="34" charset="0"/>
              </a:rPr>
              <a:t>ö</a:t>
            </a:r>
            <a:r>
              <a:rPr lang="fi-FI" sz="1800" dirty="0">
                <a:effectLst/>
                <a:latin typeface="Montserrat" panose="00000500000000000000" pitchFamily="2" charset="0"/>
                <a:ea typeface="Times New Roman" panose="02020603050405020304" pitchFamily="18" charset="0"/>
              </a:rPr>
              <a:t>ss</a:t>
            </a:r>
            <a:r>
              <a:rPr lang="fi-FI" sz="1800" dirty="0">
                <a:effectLst/>
                <a:latin typeface="Montserrat" panose="00000500000000000000" pitchFamily="2" charset="0"/>
                <a:ea typeface="Times New Roman" panose="02020603050405020304" pitchFamily="18" charset="0"/>
                <a:cs typeface="Franklin Gothic Book" panose="020B0503020102020204" pitchFamily="34" charset="0"/>
              </a:rPr>
              <a:t>ä</a:t>
            </a:r>
            <a:r>
              <a:rPr lang="fi-FI" sz="1800" dirty="0">
                <a:effectLst/>
                <a:latin typeface="Montserrat" panose="00000500000000000000" pitchFamily="2" charset="0"/>
                <a:ea typeface="Times New Roman" panose="02020603050405020304" pitchFamily="18" charset="0"/>
              </a:rPr>
              <a:t>oloehdon tarkasteluun. Uudistuksen 	lähtökohtana ei kuitenkaan voi olla työttömyysetuusmenojen säästöt. Uudistuksen 	tavoitteena on sen sijaan vastata työmarkkinoilla tapahtuviin muutoksiin ja 	selkeyttää 	työttömyysturvaetuuksien toimeenpanoa.</a:t>
            </a:r>
            <a:r>
              <a:rPr lang="fi-FI" sz="1800" b="1" dirty="0">
                <a:effectLst/>
                <a:latin typeface="Montserrat" panose="00000500000000000000" pitchFamily="2" charset="0"/>
                <a:ea typeface="Times New Roman" panose="02020603050405020304" pitchFamily="18" charset="0"/>
              </a:rPr>
              <a:t> </a:t>
            </a:r>
          </a:p>
          <a:p>
            <a:pPr marL="226996" lvl="1" indent="0">
              <a:buNone/>
            </a:pPr>
            <a:r>
              <a:rPr lang="fi-FI" dirty="0">
                <a:effectLst/>
                <a:latin typeface="Montserrat" panose="00000500000000000000" pitchFamily="2" charset="0"/>
                <a:ea typeface="Times New Roman" panose="02020603050405020304" pitchFamily="18" charset="0"/>
              </a:rPr>
              <a:t>Työryhmän työn aikana ei ole ollut mahdollista selvittää riittävästi työssäoloehdon uudistamisen vaikutuksia eri tilanteessa olevien työntekijöiden työssäoloehdon kertymiseen ja päivärahan määräytymiseen. Tästä syystä jatkovalmistelussa on huomioitava, ettei malli johda kohtuuttomiin työttömyyspäivärahan heikennyksiin matalammilla tulotasoilla tai erityisillä toimialoilla esim. luovilla aloilla.” </a:t>
            </a:r>
          </a:p>
          <a:p>
            <a:r>
              <a:rPr lang="fi-FI" dirty="0">
                <a:effectLst/>
                <a:latin typeface="Montserrat" panose="00000500000000000000" pitchFamily="2" charset="0"/>
                <a:ea typeface="Times New Roman" panose="02020603050405020304" pitchFamily="18" charset="0"/>
              </a:rPr>
              <a:t>Korjausesitys hallituksen esitykseen (kevät 2022): </a:t>
            </a:r>
          </a:p>
          <a:p>
            <a:pPr marL="9525" indent="0">
              <a:buNone/>
            </a:pPr>
            <a:r>
              <a:rPr lang="fi-FI" sz="1800" dirty="0">
                <a:effectLst/>
                <a:latin typeface="Montserrat" panose="00000500000000000000" pitchFamily="2" charset="0"/>
                <a:ea typeface="Times New Roman" panose="02020603050405020304" pitchFamily="18" charset="0"/>
              </a:rPr>
              <a:t>	Mikäli henkilön työssäoloehdon tarkastelujaksolta löytyy kuusi kokonaista työssäoloehdon 	täyttävää kuukautta, päiväraha määriteltäisiin näiden kuukausitulojen 	perusteella.  	Puolikkaat kuukaudet huomioitaisiin vain, jos työssäoloehto ei tarkastelujakson aikana 	täyttyisi kokonaisilla kuukausille. </a:t>
            </a:r>
            <a:endParaRPr lang="fi-FI" dirty="0"/>
          </a:p>
        </p:txBody>
      </p:sp>
    </p:spTree>
    <p:extLst>
      <p:ext uri="{BB962C8B-B14F-4D97-AF65-F5344CB8AC3E}">
        <p14:creationId xmlns:p14="http://schemas.microsoft.com/office/powerpoint/2010/main" val="354044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67E1-AD0A-CF48-AABB-DC4079E0C028}"/>
              </a:ext>
            </a:extLst>
          </p:cNvPr>
          <p:cNvSpPr>
            <a:spLocks noGrp="1"/>
          </p:cNvSpPr>
          <p:nvPr>
            <p:ph type="ctrTitle"/>
          </p:nvPr>
        </p:nvSpPr>
        <p:spPr/>
        <p:txBody>
          <a:bodyPr>
            <a:normAutofit/>
          </a:bodyPr>
          <a:lstStyle/>
          <a:p>
            <a:pPr>
              <a:lnSpc>
                <a:spcPct val="90000"/>
              </a:lnSpc>
            </a:pPr>
            <a:r>
              <a:rPr lang="fi-FI" sz="3700" dirty="0"/>
              <a:t>Eduskuntavaalit 2023</a:t>
            </a:r>
            <a:endParaRPr lang="en-FI" sz="3700" dirty="0"/>
          </a:p>
        </p:txBody>
      </p:sp>
      <p:sp>
        <p:nvSpPr>
          <p:cNvPr id="3" name="Alaotsikko 2">
            <a:extLst>
              <a:ext uri="{FF2B5EF4-FFF2-40B4-BE49-F238E27FC236}">
                <a16:creationId xmlns:a16="http://schemas.microsoft.com/office/drawing/2014/main" id="{FDF471CF-C89D-AD0C-AD95-2655B0866EB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81243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Eduskuntavaalit</a:t>
            </a:r>
            <a:r>
              <a:rPr lang="en-US" dirty="0"/>
              <a:t> 2023</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19</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Vaalipäivä</a:t>
            </a:r>
            <a:r>
              <a:rPr lang="en-US" dirty="0"/>
              <a:t> 2.4.2023, </a:t>
            </a:r>
            <a:r>
              <a:rPr lang="en-US" dirty="0" err="1"/>
              <a:t>ennakkoäänestys</a:t>
            </a:r>
            <a:r>
              <a:rPr lang="en-US" dirty="0"/>
              <a:t> 22.-28.3.2023</a:t>
            </a:r>
          </a:p>
          <a:p>
            <a:r>
              <a:rPr lang="en-US" dirty="0" err="1"/>
              <a:t>Ehdokashakemusten</a:t>
            </a:r>
            <a:r>
              <a:rPr lang="en-US" dirty="0"/>
              <a:t> </a:t>
            </a:r>
            <a:r>
              <a:rPr lang="en-US" dirty="0" err="1"/>
              <a:t>viimeinen</a:t>
            </a:r>
            <a:r>
              <a:rPr lang="en-US" dirty="0"/>
              <a:t> </a:t>
            </a:r>
            <a:r>
              <a:rPr lang="en-US" dirty="0" err="1"/>
              <a:t>jättöpäivä</a:t>
            </a:r>
            <a:r>
              <a:rPr lang="en-US" dirty="0"/>
              <a:t> </a:t>
            </a:r>
            <a:r>
              <a:rPr lang="en-US" dirty="0" err="1"/>
              <a:t>vaalipiirilautakunnille</a:t>
            </a:r>
            <a:r>
              <a:rPr lang="en-US" dirty="0"/>
              <a:t> 21.2.2023</a:t>
            </a:r>
          </a:p>
          <a:p>
            <a:r>
              <a:rPr lang="en-US" dirty="0" err="1"/>
              <a:t>Ehdokaslistojen</a:t>
            </a:r>
            <a:r>
              <a:rPr lang="en-US" dirty="0"/>
              <a:t> </a:t>
            </a:r>
            <a:r>
              <a:rPr lang="en-US" dirty="0" err="1"/>
              <a:t>vahvistaminen</a:t>
            </a:r>
            <a:r>
              <a:rPr lang="en-US" dirty="0"/>
              <a:t> 2.3.2023</a:t>
            </a:r>
          </a:p>
          <a:p>
            <a:endParaRPr lang="en-US" dirty="0"/>
          </a:p>
          <a:p>
            <a:r>
              <a:rPr lang="en-US" dirty="0" err="1"/>
              <a:t>Puolueet</a:t>
            </a:r>
            <a:r>
              <a:rPr lang="en-US" dirty="0"/>
              <a:t> ja </a:t>
            </a:r>
            <a:r>
              <a:rPr lang="en-US" dirty="0" err="1"/>
              <a:t>valitsijayhdistykset</a:t>
            </a:r>
            <a:r>
              <a:rPr lang="en-US" dirty="0"/>
              <a:t> </a:t>
            </a:r>
            <a:r>
              <a:rPr lang="en-US" dirty="0" err="1"/>
              <a:t>tehneet</a:t>
            </a:r>
            <a:r>
              <a:rPr lang="en-US" dirty="0"/>
              <a:t> jo </a:t>
            </a:r>
            <a:r>
              <a:rPr lang="en-US" dirty="0" err="1"/>
              <a:t>nyt</a:t>
            </a:r>
            <a:r>
              <a:rPr lang="en-US" dirty="0"/>
              <a:t> </a:t>
            </a:r>
            <a:r>
              <a:rPr lang="en-US" dirty="0" err="1"/>
              <a:t>paljon</a:t>
            </a:r>
            <a:r>
              <a:rPr lang="en-US" dirty="0"/>
              <a:t> </a:t>
            </a:r>
            <a:r>
              <a:rPr lang="en-US" dirty="0" err="1"/>
              <a:t>ehdokasvalintoja</a:t>
            </a:r>
            <a:r>
              <a:rPr lang="en-US" dirty="0"/>
              <a:t>, </a:t>
            </a:r>
            <a:r>
              <a:rPr lang="en-US" dirty="0" err="1"/>
              <a:t>lisää</a:t>
            </a:r>
            <a:r>
              <a:rPr lang="en-US" dirty="0"/>
              <a:t> </a:t>
            </a:r>
            <a:r>
              <a:rPr lang="en-US" dirty="0" err="1"/>
              <a:t>tulee</a:t>
            </a:r>
            <a:r>
              <a:rPr lang="en-US" dirty="0"/>
              <a:t> </a:t>
            </a:r>
            <a:r>
              <a:rPr lang="en-US" dirty="0" err="1"/>
              <a:t>pitkin</a:t>
            </a:r>
            <a:r>
              <a:rPr lang="en-US" dirty="0"/>
              <a:t> </a:t>
            </a:r>
            <a:r>
              <a:rPr lang="en-US" dirty="0" err="1"/>
              <a:t>syksyä</a:t>
            </a:r>
            <a:endParaRPr lang="en-US" dirty="0"/>
          </a:p>
        </p:txBody>
      </p:sp>
    </p:spTree>
    <p:extLst>
      <p:ext uri="{BB962C8B-B14F-4D97-AF65-F5344CB8AC3E}">
        <p14:creationId xmlns:p14="http://schemas.microsoft.com/office/powerpoint/2010/main" val="370771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Mitä</a:t>
            </a:r>
            <a:r>
              <a:rPr lang="en-US" dirty="0"/>
              <a:t> on </a:t>
            </a:r>
            <a:r>
              <a:rPr lang="en-US" dirty="0" err="1"/>
              <a:t>vaikuttaminen</a:t>
            </a:r>
            <a:r>
              <a:rPr lang="en-US" dirty="0"/>
              <a: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2</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Yleisempi</a:t>
            </a:r>
            <a:r>
              <a:rPr lang="en-US" dirty="0"/>
              <a:t> ja </a:t>
            </a:r>
            <a:r>
              <a:rPr lang="en-US" dirty="0" err="1"/>
              <a:t>vanhakantainen</a:t>
            </a:r>
            <a:r>
              <a:rPr lang="en-US" dirty="0"/>
              <a:t> </a:t>
            </a:r>
            <a:r>
              <a:rPr lang="en-US" dirty="0" err="1"/>
              <a:t>termi</a:t>
            </a:r>
            <a:r>
              <a:rPr lang="en-US" dirty="0"/>
              <a:t>: “</a:t>
            </a:r>
            <a:r>
              <a:rPr lang="en-US" dirty="0" err="1"/>
              <a:t>lobbaaminen</a:t>
            </a:r>
            <a:r>
              <a:rPr lang="en-US" dirty="0"/>
              <a:t>”</a:t>
            </a:r>
          </a:p>
          <a:p>
            <a:r>
              <a:rPr lang="en-US" dirty="0" err="1"/>
              <a:t>Vaikuttaminen</a:t>
            </a:r>
            <a:r>
              <a:rPr lang="en-US" dirty="0"/>
              <a:t> on </a:t>
            </a:r>
            <a:r>
              <a:rPr lang="en-US" dirty="0" err="1"/>
              <a:t>asian</a:t>
            </a:r>
            <a:r>
              <a:rPr lang="en-US" dirty="0"/>
              <a:t> tai </a:t>
            </a:r>
            <a:r>
              <a:rPr lang="en-US" dirty="0" err="1"/>
              <a:t>asioiden</a:t>
            </a:r>
            <a:r>
              <a:rPr lang="en-US" dirty="0"/>
              <a:t> </a:t>
            </a:r>
            <a:r>
              <a:rPr lang="en-US" dirty="0" err="1"/>
              <a:t>edistämistä</a:t>
            </a:r>
            <a:r>
              <a:rPr lang="en-US" dirty="0"/>
              <a:t> tai </a:t>
            </a:r>
            <a:r>
              <a:rPr lang="en-US" dirty="0" err="1"/>
              <a:t>vastustamista</a:t>
            </a:r>
            <a:endParaRPr lang="en-US" dirty="0"/>
          </a:p>
          <a:p>
            <a:r>
              <a:rPr lang="en-US" dirty="0" err="1"/>
              <a:t>Käytännössä</a:t>
            </a:r>
            <a:r>
              <a:rPr lang="en-US" dirty="0"/>
              <a:t> </a:t>
            </a:r>
            <a:r>
              <a:rPr lang="en-US" dirty="0" err="1"/>
              <a:t>aina</a:t>
            </a:r>
            <a:r>
              <a:rPr lang="en-US" dirty="0"/>
              <a:t> </a:t>
            </a:r>
            <a:r>
              <a:rPr lang="en-US" dirty="0" err="1"/>
              <a:t>ihmisiin</a:t>
            </a:r>
            <a:r>
              <a:rPr lang="en-US" dirty="0"/>
              <a:t> ja </a:t>
            </a:r>
            <a:r>
              <a:rPr lang="en-US" dirty="0" err="1"/>
              <a:t>ihmisten</a:t>
            </a:r>
            <a:r>
              <a:rPr lang="en-US" dirty="0"/>
              <a:t> </a:t>
            </a:r>
            <a:r>
              <a:rPr lang="en-US" dirty="0" err="1"/>
              <a:t>mielipiteisiin</a:t>
            </a:r>
            <a:r>
              <a:rPr lang="en-US" dirty="0"/>
              <a:t> </a:t>
            </a:r>
            <a:r>
              <a:rPr lang="en-US" dirty="0" err="1"/>
              <a:t>vaikuttamista</a:t>
            </a:r>
            <a:endParaRPr lang="en-US" dirty="0"/>
          </a:p>
          <a:p>
            <a:pPr lvl="1"/>
            <a:r>
              <a:rPr lang="en-US" dirty="0" err="1"/>
              <a:t>Keinot</a:t>
            </a:r>
            <a:r>
              <a:rPr lang="en-US" dirty="0"/>
              <a:t> </a:t>
            </a:r>
            <a:r>
              <a:rPr lang="en-US" dirty="0" err="1"/>
              <a:t>vaihtelevat</a:t>
            </a:r>
            <a:r>
              <a:rPr lang="en-US" dirty="0"/>
              <a:t>, </a:t>
            </a:r>
            <a:r>
              <a:rPr lang="en-US" dirty="0" err="1"/>
              <a:t>aiheet</a:t>
            </a:r>
            <a:r>
              <a:rPr lang="en-US" dirty="0"/>
              <a:t> </a:t>
            </a:r>
            <a:r>
              <a:rPr lang="en-US" dirty="0" err="1"/>
              <a:t>vaihtelevat</a:t>
            </a:r>
            <a:endParaRPr lang="en-US" dirty="0"/>
          </a:p>
          <a:p>
            <a:pPr lvl="1"/>
            <a:r>
              <a:rPr lang="en-US" dirty="0" err="1"/>
              <a:t>Ihmiset</a:t>
            </a:r>
            <a:r>
              <a:rPr lang="en-US" dirty="0"/>
              <a:t> </a:t>
            </a:r>
            <a:r>
              <a:rPr lang="en-US" dirty="0" err="1"/>
              <a:t>päättävät</a:t>
            </a:r>
            <a:r>
              <a:rPr lang="en-US" dirty="0"/>
              <a:t>, </a:t>
            </a:r>
            <a:r>
              <a:rPr lang="en-US" dirty="0" err="1"/>
              <a:t>ihmisiin</a:t>
            </a:r>
            <a:r>
              <a:rPr lang="en-US" dirty="0"/>
              <a:t> </a:t>
            </a:r>
            <a:r>
              <a:rPr lang="en-US" dirty="0" err="1"/>
              <a:t>vaikutetaan</a:t>
            </a:r>
            <a:endParaRPr lang="en-US" dirty="0"/>
          </a:p>
          <a:p>
            <a:r>
              <a:rPr lang="en-US" dirty="0" err="1"/>
              <a:t>Jokainen</a:t>
            </a:r>
            <a:r>
              <a:rPr lang="en-US" dirty="0"/>
              <a:t> </a:t>
            </a:r>
            <a:r>
              <a:rPr lang="en-US" dirty="0" err="1"/>
              <a:t>tekee</a:t>
            </a:r>
            <a:r>
              <a:rPr lang="en-US" dirty="0"/>
              <a:t> </a:t>
            </a:r>
            <a:r>
              <a:rPr lang="en-US" dirty="0" err="1"/>
              <a:t>vaikuttamista</a:t>
            </a:r>
            <a:r>
              <a:rPr lang="en-US" dirty="0"/>
              <a:t>, </a:t>
            </a:r>
            <a:r>
              <a:rPr lang="en-US" dirty="0" err="1"/>
              <a:t>tahtomattaan</a:t>
            </a:r>
            <a:r>
              <a:rPr lang="en-US" dirty="0"/>
              <a:t> tai </a:t>
            </a:r>
            <a:r>
              <a:rPr lang="en-US" dirty="0" err="1"/>
              <a:t>tietoisesti</a:t>
            </a:r>
            <a:endParaRPr lang="en-US" dirty="0"/>
          </a:p>
          <a:p>
            <a:r>
              <a:rPr lang="en-US" dirty="0" err="1"/>
              <a:t>Järjestöt</a:t>
            </a:r>
            <a:r>
              <a:rPr lang="en-US" dirty="0"/>
              <a:t>, </a:t>
            </a:r>
            <a:r>
              <a:rPr lang="en-US" dirty="0" err="1"/>
              <a:t>kansalaisyhteisöt</a:t>
            </a:r>
            <a:r>
              <a:rPr lang="en-US" dirty="0"/>
              <a:t>, </a:t>
            </a:r>
            <a:r>
              <a:rPr lang="en-US" dirty="0" err="1"/>
              <a:t>yritykset</a:t>
            </a:r>
            <a:r>
              <a:rPr lang="en-US" dirty="0"/>
              <a:t>, </a:t>
            </a:r>
            <a:r>
              <a:rPr lang="en-US" dirty="0" err="1"/>
              <a:t>viestintätoimistot</a:t>
            </a:r>
            <a:r>
              <a:rPr lang="en-US" dirty="0"/>
              <a:t>, </a:t>
            </a:r>
            <a:r>
              <a:rPr lang="en-US" dirty="0" err="1"/>
              <a:t>puolueet</a:t>
            </a:r>
            <a:r>
              <a:rPr lang="en-US" dirty="0"/>
              <a:t> </a:t>
            </a:r>
            <a:r>
              <a:rPr lang="en-US" dirty="0" err="1"/>
              <a:t>ym</a:t>
            </a:r>
            <a:r>
              <a:rPr lang="en-US" dirty="0"/>
              <a:t>.</a:t>
            </a:r>
          </a:p>
        </p:txBody>
      </p:sp>
    </p:spTree>
    <p:extLst>
      <p:ext uri="{BB962C8B-B14F-4D97-AF65-F5344CB8AC3E}">
        <p14:creationId xmlns:p14="http://schemas.microsoft.com/office/powerpoint/2010/main" val="408522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Ehdokasasettelu</a:t>
            </a:r>
            <a:r>
              <a:rPr lang="en-US" dirty="0"/>
              <a:t> 2023</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20</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Ehdokasasettelulla</a:t>
            </a:r>
            <a:r>
              <a:rPr lang="en-US" dirty="0"/>
              <a:t> </a:t>
            </a:r>
            <a:r>
              <a:rPr lang="en-US" dirty="0" err="1"/>
              <a:t>voitetaan</a:t>
            </a:r>
            <a:r>
              <a:rPr lang="en-US" dirty="0"/>
              <a:t> ja </a:t>
            </a:r>
            <a:r>
              <a:rPr lang="en-US" dirty="0" err="1"/>
              <a:t>hävitään</a:t>
            </a:r>
            <a:r>
              <a:rPr lang="en-US" dirty="0"/>
              <a:t> </a:t>
            </a:r>
            <a:r>
              <a:rPr lang="en-US" dirty="0" err="1"/>
              <a:t>vaalit</a:t>
            </a:r>
            <a:endParaRPr lang="en-US" dirty="0"/>
          </a:p>
          <a:p>
            <a:r>
              <a:rPr lang="en-US" dirty="0" err="1"/>
              <a:t>Tärkeää</a:t>
            </a:r>
            <a:r>
              <a:rPr lang="en-US" dirty="0"/>
              <a:t> </a:t>
            </a:r>
            <a:r>
              <a:rPr lang="en-US" dirty="0" err="1"/>
              <a:t>löytää</a:t>
            </a:r>
            <a:r>
              <a:rPr lang="en-US" dirty="0"/>
              <a:t> </a:t>
            </a:r>
            <a:r>
              <a:rPr lang="en-US" dirty="0" err="1"/>
              <a:t>hyviä</a:t>
            </a:r>
            <a:r>
              <a:rPr lang="en-US" dirty="0"/>
              <a:t> ja </a:t>
            </a:r>
            <a:r>
              <a:rPr lang="en-US" dirty="0" err="1"/>
              <a:t>osaavia</a:t>
            </a:r>
            <a:r>
              <a:rPr lang="en-US" dirty="0"/>
              <a:t> </a:t>
            </a:r>
            <a:r>
              <a:rPr lang="en-US" dirty="0" err="1"/>
              <a:t>ehdokkaita</a:t>
            </a:r>
            <a:r>
              <a:rPr lang="en-US" dirty="0"/>
              <a:t> </a:t>
            </a:r>
            <a:r>
              <a:rPr lang="en-US" dirty="0" err="1"/>
              <a:t>ympäri</a:t>
            </a:r>
            <a:r>
              <a:rPr lang="en-US" dirty="0"/>
              <a:t> </a:t>
            </a:r>
            <a:r>
              <a:rPr lang="en-US" dirty="0" err="1"/>
              <a:t>piiriä</a:t>
            </a:r>
            <a:endParaRPr lang="en-US" dirty="0"/>
          </a:p>
          <a:p>
            <a:pPr lvl="1"/>
            <a:r>
              <a:rPr lang="en-US" dirty="0" err="1"/>
              <a:t>Puolueilla</a:t>
            </a:r>
            <a:r>
              <a:rPr lang="en-US" dirty="0"/>
              <a:t> ja </a:t>
            </a:r>
            <a:r>
              <a:rPr lang="en-US" dirty="0" err="1"/>
              <a:t>puolueiden</a:t>
            </a:r>
            <a:r>
              <a:rPr lang="en-US" dirty="0"/>
              <a:t> </a:t>
            </a:r>
            <a:r>
              <a:rPr lang="en-US" dirty="0" err="1"/>
              <a:t>yhdistyksillä</a:t>
            </a:r>
            <a:r>
              <a:rPr lang="en-US" dirty="0"/>
              <a:t>/</a:t>
            </a:r>
            <a:r>
              <a:rPr lang="en-US" dirty="0" err="1"/>
              <a:t>osastoilla</a:t>
            </a:r>
            <a:r>
              <a:rPr lang="en-US" dirty="0"/>
              <a:t> </a:t>
            </a:r>
            <a:r>
              <a:rPr lang="en-US" dirty="0" err="1"/>
              <a:t>tärkeä</a:t>
            </a:r>
            <a:r>
              <a:rPr lang="en-US" dirty="0"/>
              <a:t> </a:t>
            </a:r>
            <a:r>
              <a:rPr lang="en-US" dirty="0" err="1"/>
              <a:t>työ</a:t>
            </a:r>
            <a:endParaRPr lang="en-US" dirty="0"/>
          </a:p>
          <a:p>
            <a:endParaRPr lang="en-US" dirty="0"/>
          </a:p>
          <a:p>
            <a:r>
              <a:rPr lang="en-US" dirty="0" err="1"/>
              <a:t>Duunariehdokkaita</a:t>
            </a:r>
            <a:r>
              <a:rPr lang="en-US" dirty="0"/>
              <a:t> </a:t>
            </a:r>
            <a:r>
              <a:rPr lang="en-US" dirty="0" err="1"/>
              <a:t>lisää</a:t>
            </a:r>
            <a:r>
              <a:rPr lang="en-US" dirty="0"/>
              <a:t>?</a:t>
            </a:r>
          </a:p>
        </p:txBody>
      </p:sp>
    </p:spTree>
    <p:extLst>
      <p:ext uri="{BB962C8B-B14F-4D97-AF65-F5344CB8AC3E}">
        <p14:creationId xmlns:p14="http://schemas.microsoft.com/office/powerpoint/2010/main" val="174541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Mistä</a:t>
            </a:r>
            <a:r>
              <a:rPr lang="en-US" dirty="0"/>
              <a:t> </a:t>
            </a:r>
            <a:r>
              <a:rPr lang="en-US" dirty="0" err="1"/>
              <a:t>vaaleissa</a:t>
            </a:r>
            <a:r>
              <a:rPr lang="en-US" dirty="0"/>
              <a:t> </a:t>
            </a:r>
            <a:r>
              <a:rPr lang="en-US" dirty="0" err="1"/>
              <a:t>puhutaan</a:t>
            </a:r>
            <a:r>
              <a:rPr lang="en-US" dirty="0"/>
              <a: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21</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Vaalien</a:t>
            </a:r>
            <a:r>
              <a:rPr lang="en-US" dirty="0"/>
              <a:t> </a:t>
            </a:r>
            <a:r>
              <a:rPr lang="en-US" dirty="0" err="1"/>
              <a:t>puheenaiheiden</a:t>
            </a:r>
            <a:r>
              <a:rPr lang="en-US" dirty="0"/>
              <a:t> </a:t>
            </a:r>
            <a:r>
              <a:rPr lang="en-US" dirty="0" err="1"/>
              <a:t>ennustaminen</a:t>
            </a:r>
            <a:r>
              <a:rPr lang="en-US" dirty="0"/>
              <a:t> </a:t>
            </a:r>
            <a:r>
              <a:rPr lang="en-US" dirty="0" err="1"/>
              <a:t>äärimmäisen</a:t>
            </a:r>
            <a:r>
              <a:rPr lang="en-US" dirty="0"/>
              <a:t> </a:t>
            </a:r>
            <a:r>
              <a:rPr lang="en-US" dirty="0" err="1"/>
              <a:t>vaikeaa</a:t>
            </a:r>
            <a:endParaRPr lang="en-US" dirty="0"/>
          </a:p>
          <a:p>
            <a:endParaRPr lang="en-US" dirty="0"/>
          </a:p>
          <a:p>
            <a:r>
              <a:rPr lang="en-US" dirty="0" err="1"/>
              <a:t>Toimeentulo</a:t>
            </a:r>
            <a:r>
              <a:rPr lang="en-US" dirty="0"/>
              <a:t>, </a:t>
            </a:r>
            <a:r>
              <a:rPr lang="en-US" dirty="0" err="1"/>
              <a:t>energia</a:t>
            </a:r>
            <a:r>
              <a:rPr lang="en-US" dirty="0"/>
              <a:t>, </a:t>
            </a:r>
            <a:r>
              <a:rPr lang="en-US" dirty="0" err="1"/>
              <a:t>velka</a:t>
            </a:r>
            <a:r>
              <a:rPr lang="en-US" dirty="0"/>
              <a:t>, </a:t>
            </a:r>
            <a:r>
              <a:rPr lang="en-US" dirty="0" err="1"/>
              <a:t>verotus</a:t>
            </a:r>
            <a:r>
              <a:rPr lang="en-US" dirty="0"/>
              <a:t>, </a:t>
            </a:r>
            <a:r>
              <a:rPr lang="en-US" dirty="0" err="1"/>
              <a:t>turvallisuus</a:t>
            </a:r>
            <a:r>
              <a:rPr lang="en-US" dirty="0"/>
              <a:t>, </a:t>
            </a:r>
            <a:r>
              <a:rPr lang="en-US" dirty="0" err="1"/>
              <a:t>työ</a:t>
            </a:r>
            <a:r>
              <a:rPr lang="en-US" dirty="0"/>
              <a:t> </a:t>
            </a:r>
            <a:r>
              <a:rPr lang="en-US" dirty="0" err="1"/>
              <a:t>ym</a:t>
            </a:r>
            <a:r>
              <a:rPr lang="en-US" dirty="0"/>
              <a:t> </a:t>
            </a:r>
            <a:r>
              <a:rPr lang="en-US" dirty="0" err="1"/>
              <a:t>ym</a:t>
            </a:r>
            <a:r>
              <a:rPr lang="en-US" dirty="0"/>
              <a:t>.</a:t>
            </a:r>
          </a:p>
          <a:p>
            <a:endParaRPr lang="en-US" dirty="0"/>
          </a:p>
          <a:p>
            <a:r>
              <a:rPr lang="en-US" dirty="0"/>
              <a:t>Eri </a:t>
            </a:r>
            <a:r>
              <a:rPr lang="en-US" dirty="0" err="1"/>
              <a:t>puolueet</a:t>
            </a:r>
            <a:r>
              <a:rPr lang="en-US" dirty="0"/>
              <a:t> ja </a:t>
            </a:r>
            <a:r>
              <a:rPr lang="en-US" dirty="0" err="1"/>
              <a:t>järjestöt</a:t>
            </a:r>
            <a:r>
              <a:rPr lang="en-US" dirty="0"/>
              <a:t> </a:t>
            </a:r>
            <a:r>
              <a:rPr lang="en-US" dirty="0" err="1"/>
              <a:t>haluavat</a:t>
            </a:r>
            <a:r>
              <a:rPr lang="en-US" dirty="0"/>
              <a:t> </a:t>
            </a:r>
            <a:r>
              <a:rPr lang="en-US" dirty="0" err="1"/>
              <a:t>ohjata</a:t>
            </a:r>
            <a:r>
              <a:rPr lang="en-US" dirty="0"/>
              <a:t> </a:t>
            </a:r>
            <a:r>
              <a:rPr lang="en-US" dirty="0" err="1"/>
              <a:t>keskustelua</a:t>
            </a:r>
            <a:r>
              <a:rPr lang="en-US" dirty="0"/>
              <a:t> </a:t>
            </a:r>
            <a:r>
              <a:rPr lang="en-US" dirty="0" err="1"/>
              <a:t>haluamaansa</a:t>
            </a:r>
            <a:r>
              <a:rPr lang="en-US" dirty="0"/>
              <a:t> </a:t>
            </a:r>
            <a:r>
              <a:rPr lang="en-US" dirty="0" err="1"/>
              <a:t>suuntaan</a:t>
            </a:r>
            <a:endParaRPr lang="en-US" dirty="0"/>
          </a:p>
          <a:p>
            <a:endParaRPr lang="en-US" dirty="0"/>
          </a:p>
          <a:p>
            <a:r>
              <a:rPr lang="en-US" dirty="0"/>
              <a:t>MYÖS SAK </a:t>
            </a:r>
            <a:r>
              <a:rPr lang="en-US" dirty="0" err="1"/>
              <a:t>haluaa</a:t>
            </a:r>
            <a:r>
              <a:rPr lang="en-US" dirty="0"/>
              <a:t> </a:t>
            </a:r>
            <a:r>
              <a:rPr lang="en-US" dirty="0" err="1"/>
              <a:t>sitä</a:t>
            </a:r>
            <a:r>
              <a:rPr lang="en-US" dirty="0"/>
              <a:t>!</a:t>
            </a:r>
          </a:p>
        </p:txBody>
      </p:sp>
    </p:spTree>
    <p:extLst>
      <p:ext uri="{BB962C8B-B14F-4D97-AF65-F5344CB8AC3E}">
        <p14:creationId xmlns:p14="http://schemas.microsoft.com/office/powerpoint/2010/main" val="340174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Mistä</a:t>
            </a:r>
            <a:r>
              <a:rPr lang="en-US" dirty="0"/>
              <a:t> </a:t>
            </a:r>
            <a:r>
              <a:rPr lang="en-US" dirty="0" err="1"/>
              <a:t>vaaleissa</a:t>
            </a:r>
            <a:r>
              <a:rPr lang="en-US" dirty="0"/>
              <a:t> </a:t>
            </a:r>
            <a:r>
              <a:rPr lang="en-US" dirty="0" err="1"/>
              <a:t>pitäisi</a:t>
            </a:r>
            <a:r>
              <a:rPr lang="en-US" dirty="0"/>
              <a:t> </a:t>
            </a:r>
            <a:r>
              <a:rPr lang="en-US" dirty="0" err="1"/>
              <a:t>puhua</a:t>
            </a:r>
            <a:r>
              <a:rPr lang="en-US" dirty="0"/>
              <a: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22</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SAK:n</a:t>
            </a:r>
            <a:r>
              <a:rPr lang="en-US" dirty="0"/>
              <a:t> </a:t>
            </a:r>
            <a:r>
              <a:rPr lang="en-US" dirty="0" err="1"/>
              <a:t>kannalta</a:t>
            </a:r>
            <a:r>
              <a:rPr lang="en-US" dirty="0"/>
              <a:t> </a:t>
            </a:r>
            <a:r>
              <a:rPr lang="en-US" dirty="0" err="1"/>
              <a:t>tärkeää</a:t>
            </a:r>
            <a:r>
              <a:rPr lang="en-US" dirty="0"/>
              <a:t> on </a:t>
            </a:r>
            <a:r>
              <a:rPr lang="en-US" dirty="0" err="1"/>
              <a:t>puhua</a:t>
            </a:r>
            <a:r>
              <a:rPr lang="en-US" dirty="0"/>
              <a:t> </a:t>
            </a:r>
            <a:r>
              <a:rPr lang="en-US" dirty="0" err="1"/>
              <a:t>työstä</a:t>
            </a:r>
            <a:r>
              <a:rPr lang="en-US" dirty="0"/>
              <a:t> ja </a:t>
            </a:r>
            <a:r>
              <a:rPr lang="en-US" dirty="0" err="1"/>
              <a:t>työelämästä</a:t>
            </a:r>
            <a:endParaRPr lang="en-US" dirty="0"/>
          </a:p>
          <a:p>
            <a:pPr lvl="1"/>
            <a:r>
              <a:rPr lang="en-US" dirty="0"/>
              <a:t>SAK </a:t>
            </a:r>
            <a:r>
              <a:rPr lang="en-US" dirty="0" err="1"/>
              <a:t>lanseeraa</a:t>
            </a:r>
            <a:r>
              <a:rPr lang="en-US" dirty="0"/>
              <a:t> </a:t>
            </a:r>
            <a:r>
              <a:rPr lang="en-US" dirty="0" err="1"/>
              <a:t>omat</a:t>
            </a:r>
            <a:r>
              <a:rPr lang="en-US" dirty="0"/>
              <a:t> </a:t>
            </a:r>
            <a:r>
              <a:rPr lang="en-US" dirty="0" err="1"/>
              <a:t>vaalitavoitteensa</a:t>
            </a:r>
            <a:r>
              <a:rPr lang="en-US" dirty="0"/>
              <a:t> </a:t>
            </a:r>
            <a:r>
              <a:rPr lang="en-US" dirty="0" err="1"/>
              <a:t>syksyn</a:t>
            </a:r>
            <a:r>
              <a:rPr lang="en-US" dirty="0"/>
              <a:t> </a:t>
            </a:r>
            <a:r>
              <a:rPr lang="en-US" dirty="0" err="1"/>
              <a:t>aikana</a:t>
            </a:r>
            <a:endParaRPr lang="en-US" dirty="0"/>
          </a:p>
          <a:p>
            <a:pPr lvl="1"/>
            <a:r>
              <a:rPr lang="en-US" dirty="0" err="1"/>
              <a:t>Fokus</a:t>
            </a:r>
            <a:r>
              <a:rPr lang="en-US" dirty="0"/>
              <a:t> </a:t>
            </a:r>
            <a:r>
              <a:rPr lang="en-US" dirty="0" err="1"/>
              <a:t>työmarkkinoissa</a:t>
            </a:r>
            <a:r>
              <a:rPr lang="en-US" dirty="0"/>
              <a:t>, </a:t>
            </a:r>
            <a:r>
              <a:rPr lang="en-US" dirty="0" err="1"/>
              <a:t>oikeudenmukaisuudessa</a:t>
            </a:r>
            <a:r>
              <a:rPr lang="en-US" dirty="0"/>
              <a:t>, </a:t>
            </a:r>
            <a:r>
              <a:rPr lang="en-US" dirty="0" err="1"/>
              <a:t>työmarkkinarikollisuuden</a:t>
            </a:r>
            <a:r>
              <a:rPr lang="en-US" dirty="0"/>
              <a:t> </a:t>
            </a:r>
            <a:r>
              <a:rPr lang="en-US" dirty="0" err="1"/>
              <a:t>kitkemisessä</a:t>
            </a:r>
            <a:r>
              <a:rPr lang="en-US" dirty="0"/>
              <a:t> </a:t>
            </a:r>
            <a:r>
              <a:rPr lang="en-US" dirty="0" err="1"/>
              <a:t>sekä</a:t>
            </a:r>
            <a:r>
              <a:rPr lang="en-US" dirty="0"/>
              <a:t> </a:t>
            </a:r>
            <a:r>
              <a:rPr lang="en-US" dirty="0" err="1"/>
              <a:t>sopimusyhteiskunnan</a:t>
            </a:r>
            <a:r>
              <a:rPr lang="en-US" dirty="0"/>
              <a:t> </a:t>
            </a:r>
            <a:r>
              <a:rPr lang="en-US" dirty="0" err="1"/>
              <a:t>säilyttämisessä</a:t>
            </a:r>
            <a:r>
              <a:rPr lang="en-US" dirty="0"/>
              <a:t> ja </a:t>
            </a:r>
            <a:r>
              <a:rPr lang="en-US" dirty="0" err="1"/>
              <a:t>parantamisessa</a:t>
            </a:r>
            <a:endParaRPr lang="en-US" dirty="0"/>
          </a:p>
          <a:p>
            <a:r>
              <a:rPr lang="en-US" dirty="0" err="1"/>
              <a:t>Mitä</a:t>
            </a:r>
            <a:r>
              <a:rPr lang="en-US" dirty="0"/>
              <a:t> </a:t>
            </a:r>
            <a:r>
              <a:rPr lang="en-US" dirty="0" err="1"/>
              <a:t>enemmän</a:t>
            </a:r>
            <a:r>
              <a:rPr lang="en-US" dirty="0"/>
              <a:t> </a:t>
            </a:r>
            <a:r>
              <a:rPr lang="en-US" dirty="0" err="1"/>
              <a:t>puhutaan</a:t>
            </a:r>
            <a:r>
              <a:rPr lang="en-US" dirty="0"/>
              <a:t> </a:t>
            </a:r>
            <a:r>
              <a:rPr lang="en-US" dirty="0" err="1"/>
              <a:t>työelämästä</a:t>
            </a:r>
            <a:r>
              <a:rPr lang="en-US" dirty="0"/>
              <a:t>, </a:t>
            </a:r>
            <a:r>
              <a:rPr lang="en-US" dirty="0" err="1"/>
              <a:t>sitä</a:t>
            </a:r>
            <a:r>
              <a:rPr lang="en-US" dirty="0"/>
              <a:t> </a:t>
            </a:r>
            <a:r>
              <a:rPr lang="en-US" dirty="0" err="1"/>
              <a:t>paremmin</a:t>
            </a:r>
            <a:r>
              <a:rPr lang="en-US" dirty="0"/>
              <a:t> </a:t>
            </a:r>
            <a:r>
              <a:rPr lang="en-US" dirty="0" err="1"/>
              <a:t>pärjäämme</a:t>
            </a:r>
            <a:endParaRPr lang="en-US" dirty="0"/>
          </a:p>
          <a:p>
            <a:r>
              <a:rPr lang="en-US" dirty="0" err="1"/>
              <a:t>Ohjataan</a:t>
            </a:r>
            <a:r>
              <a:rPr lang="en-US" dirty="0"/>
              <a:t> </a:t>
            </a:r>
            <a:r>
              <a:rPr lang="en-US" dirty="0" err="1"/>
              <a:t>keskustelua</a:t>
            </a:r>
            <a:r>
              <a:rPr lang="en-US" dirty="0"/>
              <a:t> </a:t>
            </a:r>
            <a:r>
              <a:rPr lang="en-US" dirty="0" err="1"/>
              <a:t>kohti</a:t>
            </a:r>
            <a:r>
              <a:rPr lang="en-US" dirty="0"/>
              <a:t> </a:t>
            </a:r>
            <a:r>
              <a:rPr lang="en-US" dirty="0" err="1"/>
              <a:t>meidän</a:t>
            </a:r>
            <a:r>
              <a:rPr lang="en-US" dirty="0"/>
              <a:t> </a:t>
            </a:r>
            <a:r>
              <a:rPr lang="en-US" dirty="0" err="1"/>
              <a:t>haluamia</a:t>
            </a:r>
            <a:r>
              <a:rPr lang="en-US" dirty="0"/>
              <a:t> </a:t>
            </a:r>
            <a:r>
              <a:rPr lang="en-US" dirty="0" err="1"/>
              <a:t>teemoja</a:t>
            </a:r>
            <a:endParaRPr lang="en-US" dirty="0"/>
          </a:p>
          <a:p>
            <a:pPr lvl="1"/>
            <a:r>
              <a:rPr lang="en-US" dirty="0" err="1"/>
              <a:t>Tähän</a:t>
            </a:r>
            <a:r>
              <a:rPr lang="en-US" dirty="0"/>
              <a:t> </a:t>
            </a:r>
            <a:r>
              <a:rPr lang="en-US" dirty="0" err="1"/>
              <a:t>tarvitaan</a:t>
            </a:r>
            <a:r>
              <a:rPr lang="en-US" dirty="0"/>
              <a:t> </a:t>
            </a:r>
            <a:r>
              <a:rPr lang="en-US" dirty="0" err="1"/>
              <a:t>kaikkia</a:t>
            </a:r>
            <a:r>
              <a:rPr lang="en-US" dirty="0"/>
              <a:t>!</a:t>
            </a:r>
          </a:p>
          <a:p>
            <a:r>
              <a:rPr lang="en-US" dirty="0" err="1"/>
              <a:t>Yhteiskampanja</a:t>
            </a:r>
            <a:r>
              <a:rPr lang="en-US" dirty="0"/>
              <a:t> </a:t>
            </a:r>
            <a:r>
              <a:rPr lang="en-US" dirty="0" err="1"/>
              <a:t>liittojen</a:t>
            </a:r>
            <a:r>
              <a:rPr lang="en-US" dirty="0"/>
              <a:t> </a:t>
            </a:r>
            <a:r>
              <a:rPr lang="en-US" dirty="0" err="1"/>
              <a:t>kanssa</a:t>
            </a:r>
            <a:endParaRPr lang="en-US" dirty="0"/>
          </a:p>
          <a:p>
            <a:pPr lvl="1"/>
            <a:r>
              <a:rPr lang="en-US" dirty="0" err="1"/>
              <a:t>Suunnitteilla</a:t>
            </a:r>
            <a:r>
              <a:rPr lang="en-US" dirty="0"/>
              <a:t> ja jo </a:t>
            </a:r>
            <a:r>
              <a:rPr lang="en-US" dirty="0" err="1"/>
              <a:t>tekeillä</a:t>
            </a:r>
            <a:r>
              <a:rPr lang="en-US" dirty="0"/>
              <a:t> </a:t>
            </a:r>
            <a:r>
              <a:rPr lang="en-US" dirty="0" err="1"/>
              <a:t>yhteiskampanja</a:t>
            </a:r>
            <a:r>
              <a:rPr lang="en-US" dirty="0"/>
              <a:t> </a:t>
            </a:r>
            <a:r>
              <a:rPr lang="en-US" dirty="0" err="1"/>
              <a:t>SAK:n</a:t>
            </a:r>
            <a:r>
              <a:rPr lang="en-US" dirty="0"/>
              <a:t> ja </a:t>
            </a:r>
            <a:r>
              <a:rPr lang="en-US" dirty="0" err="1"/>
              <a:t>sen</a:t>
            </a:r>
            <a:r>
              <a:rPr lang="en-US" dirty="0"/>
              <a:t> </a:t>
            </a:r>
            <a:r>
              <a:rPr lang="en-US" dirty="0" err="1"/>
              <a:t>liittojen</a:t>
            </a:r>
            <a:r>
              <a:rPr lang="en-US" dirty="0"/>
              <a:t> </a:t>
            </a:r>
            <a:r>
              <a:rPr lang="en-US" dirty="0" err="1"/>
              <a:t>kanssa</a:t>
            </a:r>
            <a:endParaRPr lang="en-US" dirty="0"/>
          </a:p>
          <a:p>
            <a:pPr lvl="1"/>
            <a:r>
              <a:rPr lang="en-US" dirty="0" err="1"/>
              <a:t>Lisätietoa</a:t>
            </a:r>
            <a:r>
              <a:rPr lang="en-US" dirty="0"/>
              <a:t> </a:t>
            </a:r>
            <a:r>
              <a:rPr lang="en-US" dirty="0" err="1"/>
              <a:t>annetaan</a:t>
            </a:r>
            <a:r>
              <a:rPr lang="en-US" dirty="0"/>
              <a:t> </a:t>
            </a:r>
            <a:r>
              <a:rPr lang="en-US" dirty="0" err="1"/>
              <a:t>kun</a:t>
            </a:r>
            <a:r>
              <a:rPr lang="en-US" dirty="0"/>
              <a:t> </a:t>
            </a:r>
            <a:r>
              <a:rPr lang="en-US" dirty="0" err="1"/>
              <a:t>siihen</a:t>
            </a:r>
            <a:r>
              <a:rPr lang="en-US" dirty="0"/>
              <a:t> on </a:t>
            </a:r>
            <a:r>
              <a:rPr lang="en-US" dirty="0" err="1"/>
              <a:t>mahdollisuus</a:t>
            </a:r>
            <a:endParaRPr lang="en-US" dirty="0"/>
          </a:p>
          <a:p>
            <a:pPr lvl="1"/>
            <a:r>
              <a:rPr lang="en-US" dirty="0" err="1"/>
              <a:t>Kampanja-aiheet</a:t>
            </a:r>
            <a:r>
              <a:rPr lang="en-US" dirty="0"/>
              <a:t> </a:t>
            </a:r>
            <a:r>
              <a:rPr lang="en-US" dirty="0" err="1"/>
              <a:t>SAK:laisesta</a:t>
            </a:r>
            <a:r>
              <a:rPr lang="en-US" dirty="0"/>
              <a:t> </a:t>
            </a:r>
            <a:r>
              <a:rPr lang="en-US" dirty="0" err="1"/>
              <a:t>kentästä</a:t>
            </a:r>
            <a:endParaRPr lang="en-US" dirty="0"/>
          </a:p>
          <a:p>
            <a:pPr lvl="1"/>
            <a:r>
              <a:rPr lang="en-US" dirty="0" err="1"/>
              <a:t>Kampanja-avaus</a:t>
            </a:r>
            <a:r>
              <a:rPr lang="en-US" dirty="0"/>
              <a:t> </a:t>
            </a:r>
            <a:r>
              <a:rPr lang="en-US" dirty="0" err="1"/>
              <a:t>tammikuussa</a:t>
            </a:r>
            <a:endParaRPr lang="en-US" dirty="0"/>
          </a:p>
        </p:txBody>
      </p:sp>
    </p:spTree>
    <p:extLst>
      <p:ext uri="{BB962C8B-B14F-4D97-AF65-F5344CB8AC3E}">
        <p14:creationId xmlns:p14="http://schemas.microsoft.com/office/powerpoint/2010/main" val="285870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67E1-AD0A-CF48-AABB-DC4079E0C028}"/>
              </a:ext>
            </a:extLst>
          </p:cNvPr>
          <p:cNvSpPr>
            <a:spLocks noGrp="1"/>
          </p:cNvSpPr>
          <p:nvPr>
            <p:ph type="ctrTitle"/>
          </p:nvPr>
        </p:nvSpPr>
        <p:spPr/>
        <p:txBody>
          <a:bodyPr>
            <a:normAutofit/>
          </a:bodyPr>
          <a:lstStyle/>
          <a:p>
            <a:pPr>
              <a:lnSpc>
                <a:spcPct val="90000"/>
              </a:lnSpc>
            </a:pPr>
            <a:r>
              <a:rPr lang="fi-FI" sz="3700" dirty="0"/>
              <a:t>Eduskuntavaalit 2023 – teemoja ja toimintaa</a:t>
            </a:r>
            <a:endParaRPr lang="en-FI" sz="3700" dirty="0"/>
          </a:p>
        </p:txBody>
      </p:sp>
      <p:sp>
        <p:nvSpPr>
          <p:cNvPr id="3" name="Alaotsikko 2">
            <a:extLst>
              <a:ext uri="{FF2B5EF4-FFF2-40B4-BE49-F238E27FC236}">
                <a16:creationId xmlns:a16="http://schemas.microsoft.com/office/drawing/2014/main" id="{FDF471CF-C89D-AD0C-AD95-2655B0866EB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166318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Teemoja</a:t>
            </a:r>
            <a:r>
              <a:rPr lang="en-US" dirty="0"/>
              <a:t> ja </a:t>
            </a:r>
            <a:r>
              <a:rPr lang="en-US" dirty="0" err="1"/>
              <a:t>toimintaa</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24</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Kolmivaiheinen</a:t>
            </a:r>
            <a:r>
              <a:rPr lang="en-US" dirty="0"/>
              <a:t> </a:t>
            </a:r>
            <a:r>
              <a:rPr lang="en-US" dirty="0" err="1"/>
              <a:t>työpaja</a:t>
            </a:r>
            <a:endParaRPr lang="en-US" dirty="0"/>
          </a:p>
          <a:p>
            <a:endParaRPr lang="en-US" dirty="0"/>
          </a:p>
          <a:p>
            <a:pPr marL="9525" indent="0">
              <a:buNone/>
            </a:pPr>
            <a:r>
              <a:rPr lang="en-US" dirty="0"/>
              <a:t>1) </a:t>
            </a:r>
            <a:r>
              <a:rPr lang="en-US" dirty="0" err="1"/>
              <a:t>Kirjoittakaa</a:t>
            </a:r>
            <a:r>
              <a:rPr lang="en-US" dirty="0"/>
              <a:t> </a:t>
            </a:r>
            <a:r>
              <a:rPr lang="en-US" dirty="0" err="1"/>
              <a:t>fläppitauluun</a:t>
            </a:r>
            <a:r>
              <a:rPr lang="en-US" dirty="0"/>
              <a:t> </a:t>
            </a:r>
            <a:r>
              <a:rPr lang="en-US" dirty="0" err="1"/>
              <a:t>mielestänne</a:t>
            </a:r>
            <a:r>
              <a:rPr lang="en-US" dirty="0"/>
              <a:t> </a:t>
            </a:r>
            <a:r>
              <a:rPr lang="en-US" dirty="0" err="1"/>
              <a:t>vaaleissa</a:t>
            </a:r>
            <a:r>
              <a:rPr lang="en-US" dirty="0"/>
              <a:t> </a:t>
            </a:r>
            <a:r>
              <a:rPr lang="en-US" dirty="0" err="1"/>
              <a:t>esiin</a:t>
            </a:r>
            <a:r>
              <a:rPr lang="en-US" dirty="0"/>
              <a:t> </a:t>
            </a:r>
            <a:r>
              <a:rPr lang="en-US" dirty="0" err="1"/>
              <a:t>nousevia</a:t>
            </a:r>
            <a:r>
              <a:rPr lang="en-US" dirty="0"/>
              <a:t> </a:t>
            </a:r>
            <a:r>
              <a:rPr lang="en-US" dirty="0" err="1"/>
              <a:t>asioita</a:t>
            </a:r>
            <a:endParaRPr lang="en-US" dirty="0"/>
          </a:p>
          <a:p>
            <a:pPr marL="9525" indent="0">
              <a:buNone/>
            </a:pPr>
            <a:r>
              <a:rPr lang="en-US" dirty="0"/>
              <a:t>2a) </a:t>
            </a:r>
            <a:r>
              <a:rPr lang="en-US" dirty="0" err="1"/>
              <a:t>Jokainen</a:t>
            </a:r>
            <a:r>
              <a:rPr lang="en-US" dirty="0"/>
              <a:t> </a:t>
            </a:r>
            <a:r>
              <a:rPr lang="en-US" dirty="0" err="1"/>
              <a:t>saa</a:t>
            </a:r>
            <a:r>
              <a:rPr lang="en-US" dirty="0"/>
              <a:t> </a:t>
            </a:r>
            <a:r>
              <a:rPr lang="en-US" dirty="0" err="1"/>
              <a:t>äänestää</a:t>
            </a:r>
            <a:r>
              <a:rPr lang="en-US" dirty="0"/>
              <a:t> </a:t>
            </a:r>
            <a:r>
              <a:rPr lang="en-US" dirty="0" err="1"/>
              <a:t>kolmea</a:t>
            </a:r>
            <a:r>
              <a:rPr lang="en-US" dirty="0"/>
              <a:t> (3) </a:t>
            </a:r>
            <a:r>
              <a:rPr lang="en-US" dirty="0" err="1"/>
              <a:t>mielestänne</a:t>
            </a:r>
            <a:r>
              <a:rPr lang="en-US" dirty="0"/>
              <a:t> </a:t>
            </a:r>
            <a:r>
              <a:rPr lang="en-US" dirty="0" err="1"/>
              <a:t>tärkeintä</a:t>
            </a:r>
            <a:r>
              <a:rPr lang="en-US" dirty="0"/>
              <a:t> </a:t>
            </a:r>
            <a:r>
              <a:rPr lang="en-US" dirty="0" err="1"/>
              <a:t>teemaa</a:t>
            </a:r>
            <a:r>
              <a:rPr lang="en-US" dirty="0"/>
              <a:t> </a:t>
            </a:r>
            <a:r>
              <a:rPr lang="en-US" dirty="0" err="1"/>
              <a:t>tukkimiehen</a:t>
            </a:r>
            <a:r>
              <a:rPr lang="en-US" dirty="0"/>
              <a:t> </a:t>
            </a:r>
            <a:r>
              <a:rPr lang="en-US" dirty="0" err="1"/>
              <a:t>kirjanpidolla</a:t>
            </a:r>
            <a:endParaRPr lang="en-US" dirty="0"/>
          </a:p>
          <a:p>
            <a:pPr marL="9525" indent="0">
              <a:buNone/>
            </a:pPr>
            <a:r>
              <a:rPr lang="en-US" dirty="0"/>
              <a:t>2b) </a:t>
            </a:r>
            <a:r>
              <a:rPr lang="en-US" dirty="0" err="1"/>
              <a:t>Viisi</a:t>
            </a:r>
            <a:r>
              <a:rPr lang="en-US" dirty="0"/>
              <a:t> </a:t>
            </a:r>
            <a:r>
              <a:rPr lang="en-US" dirty="0" err="1"/>
              <a:t>eniten</a:t>
            </a:r>
            <a:r>
              <a:rPr lang="en-US" dirty="0"/>
              <a:t> </a:t>
            </a:r>
            <a:r>
              <a:rPr lang="en-US" dirty="0" err="1"/>
              <a:t>ääniä</a:t>
            </a:r>
            <a:r>
              <a:rPr lang="en-US" dirty="0"/>
              <a:t> </a:t>
            </a:r>
            <a:r>
              <a:rPr lang="en-US" dirty="0" err="1"/>
              <a:t>saanutta</a:t>
            </a:r>
            <a:r>
              <a:rPr lang="en-US" dirty="0"/>
              <a:t> </a:t>
            </a:r>
            <a:r>
              <a:rPr lang="en-US" dirty="0" err="1"/>
              <a:t>aihetta</a:t>
            </a:r>
            <a:r>
              <a:rPr lang="en-US" dirty="0"/>
              <a:t> </a:t>
            </a:r>
            <a:r>
              <a:rPr lang="en-US" dirty="0" err="1"/>
              <a:t>valitaan</a:t>
            </a:r>
            <a:r>
              <a:rPr lang="en-US" dirty="0"/>
              <a:t> </a:t>
            </a:r>
            <a:r>
              <a:rPr lang="en-US" dirty="0" err="1"/>
              <a:t>jatkotyöstöön</a:t>
            </a:r>
            <a:endParaRPr lang="en-US" dirty="0"/>
          </a:p>
          <a:p>
            <a:pPr marL="9525" indent="0">
              <a:buNone/>
            </a:pPr>
            <a:r>
              <a:rPr lang="en-US" dirty="0"/>
              <a:t>3a) </a:t>
            </a:r>
            <a:r>
              <a:rPr lang="en-US" dirty="0" err="1"/>
              <a:t>Miettikää</a:t>
            </a:r>
            <a:r>
              <a:rPr lang="en-US" dirty="0"/>
              <a:t> </a:t>
            </a:r>
            <a:r>
              <a:rPr lang="en-US" dirty="0" err="1"/>
              <a:t>pienryhmissä</a:t>
            </a:r>
            <a:r>
              <a:rPr lang="en-US" dirty="0"/>
              <a:t> (3-5 </a:t>
            </a:r>
            <a:r>
              <a:rPr lang="en-US" dirty="0" err="1"/>
              <a:t>henkeä</a:t>
            </a:r>
            <a:r>
              <a:rPr lang="en-US" dirty="0"/>
              <a:t>) </a:t>
            </a:r>
            <a:r>
              <a:rPr lang="en-US" dirty="0" err="1"/>
              <a:t>jokaiseen</a:t>
            </a:r>
            <a:r>
              <a:rPr lang="en-US" dirty="0"/>
              <a:t> </a:t>
            </a:r>
            <a:r>
              <a:rPr lang="en-US" dirty="0" err="1"/>
              <a:t>teemaan</a:t>
            </a:r>
            <a:r>
              <a:rPr lang="en-US" dirty="0"/>
              <a:t> </a:t>
            </a:r>
            <a:r>
              <a:rPr lang="en-US" dirty="0" err="1"/>
              <a:t>sopivia</a:t>
            </a:r>
            <a:r>
              <a:rPr lang="en-US" dirty="0"/>
              <a:t> </a:t>
            </a:r>
            <a:r>
              <a:rPr lang="en-US" dirty="0" err="1"/>
              <a:t>kantoja</a:t>
            </a:r>
            <a:r>
              <a:rPr lang="en-US" dirty="0"/>
              <a:t>, </a:t>
            </a:r>
            <a:r>
              <a:rPr lang="en-US" dirty="0" err="1"/>
              <a:t>kirjoituksia</a:t>
            </a:r>
            <a:r>
              <a:rPr lang="en-US" dirty="0"/>
              <a:t> ja </a:t>
            </a:r>
            <a:r>
              <a:rPr lang="en-US" dirty="0" err="1"/>
              <a:t>toimia</a:t>
            </a:r>
            <a:r>
              <a:rPr lang="en-US" dirty="0"/>
              <a:t> (</a:t>
            </a:r>
            <a:r>
              <a:rPr lang="en-US" dirty="0" err="1"/>
              <a:t>kampanjoissa</a:t>
            </a:r>
            <a:r>
              <a:rPr lang="en-US" dirty="0"/>
              <a:t>, </a:t>
            </a:r>
            <a:r>
              <a:rPr lang="en-US" dirty="0" err="1"/>
              <a:t>toreilla</a:t>
            </a:r>
            <a:r>
              <a:rPr lang="en-US" dirty="0"/>
              <a:t> ja </a:t>
            </a:r>
            <a:r>
              <a:rPr lang="en-US" dirty="0" err="1"/>
              <a:t>turuilla</a:t>
            </a:r>
            <a:r>
              <a:rPr lang="en-US" dirty="0"/>
              <a:t>), </a:t>
            </a:r>
            <a:r>
              <a:rPr lang="en-US" dirty="0" err="1"/>
              <a:t>miten</a:t>
            </a:r>
            <a:r>
              <a:rPr lang="en-US" dirty="0"/>
              <a:t> </a:t>
            </a:r>
            <a:r>
              <a:rPr lang="en-US" dirty="0" err="1"/>
              <a:t>edistämme</a:t>
            </a:r>
            <a:r>
              <a:rPr lang="en-US" dirty="0"/>
              <a:t> </a:t>
            </a:r>
            <a:r>
              <a:rPr lang="en-US" dirty="0" err="1"/>
              <a:t>näitä</a:t>
            </a:r>
            <a:r>
              <a:rPr lang="en-US" dirty="0"/>
              <a:t> </a:t>
            </a:r>
            <a:r>
              <a:rPr lang="en-US" dirty="0" err="1"/>
              <a:t>teemoja</a:t>
            </a:r>
            <a:r>
              <a:rPr lang="en-US" dirty="0"/>
              <a:t> </a:t>
            </a:r>
            <a:r>
              <a:rPr lang="en-US" dirty="0" err="1"/>
              <a:t>SAK:n</a:t>
            </a:r>
            <a:r>
              <a:rPr lang="en-US" dirty="0"/>
              <a:t> </a:t>
            </a:r>
            <a:r>
              <a:rPr lang="en-US" dirty="0" err="1"/>
              <a:t>näkökulmasta</a:t>
            </a:r>
            <a:endParaRPr lang="en-US" dirty="0"/>
          </a:p>
          <a:p>
            <a:pPr marL="9525" indent="0">
              <a:buNone/>
            </a:pPr>
            <a:r>
              <a:rPr lang="en-US" dirty="0"/>
              <a:t>3b) </a:t>
            </a:r>
            <a:r>
              <a:rPr lang="en-US" dirty="0" err="1"/>
              <a:t>Pienryhmien</a:t>
            </a:r>
            <a:r>
              <a:rPr lang="en-US" dirty="0"/>
              <a:t> </a:t>
            </a:r>
            <a:r>
              <a:rPr lang="en-US" dirty="0" err="1"/>
              <a:t>toimet</a:t>
            </a:r>
            <a:r>
              <a:rPr lang="en-US" dirty="0"/>
              <a:t> </a:t>
            </a:r>
            <a:r>
              <a:rPr lang="en-US" dirty="0" err="1"/>
              <a:t>esitellään</a:t>
            </a:r>
            <a:r>
              <a:rPr lang="en-US" dirty="0"/>
              <a:t> </a:t>
            </a:r>
            <a:r>
              <a:rPr lang="en-US" dirty="0" err="1"/>
              <a:t>koko</a:t>
            </a:r>
            <a:r>
              <a:rPr lang="en-US" dirty="0"/>
              <a:t> </a:t>
            </a:r>
            <a:r>
              <a:rPr lang="en-US" dirty="0" err="1"/>
              <a:t>porukalle</a:t>
            </a:r>
            <a:r>
              <a:rPr lang="en-US" dirty="0"/>
              <a:t> ja </a:t>
            </a:r>
            <a:r>
              <a:rPr lang="en-US" dirty="0" err="1"/>
              <a:t>kirjataan</a:t>
            </a:r>
            <a:r>
              <a:rPr lang="en-US" dirty="0"/>
              <a:t> </a:t>
            </a:r>
            <a:r>
              <a:rPr lang="en-US" dirty="0" err="1"/>
              <a:t>ylös</a:t>
            </a:r>
            <a:r>
              <a:rPr lang="en-US" dirty="0"/>
              <a:t>, </a:t>
            </a:r>
            <a:r>
              <a:rPr lang="en-US" dirty="0" err="1"/>
              <a:t>jotta</a:t>
            </a:r>
            <a:r>
              <a:rPr lang="en-US" dirty="0"/>
              <a:t> </a:t>
            </a:r>
            <a:r>
              <a:rPr lang="en-US" dirty="0" err="1"/>
              <a:t>niitä</a:t>
            </a:r>
            <a:r>
              <a:rPr lang="en-US" dirty="0"/>
              <a:t> </a:t>
            </a:r>
            <a:r>
              <a:rPr lang="en-US" dirty="0" err="1"/>
              <a:t>voidaan</a:t>
            </a:r>
            <a:r>
              <a:rPr lang="en-US" dirty="0"/>
              <a:t> </a:t>
            </a:r>
            <a:r>
              <a:rPr lang="en-US" dirty="0" err="1"/>
              <a:t>hyödyntää</a:t>
            </a:r>
            <a:endParaRPr lang="en-US" dirty="0"/>
          </a:p>
        </p:txBody>
      </p:sp>
    </p:spTree>
    <p:extLst>
      <p:ext uri="{BB962C8B-B14F-4D97-AF65-F5344CB8AC3E}">
        <p14:creationId xmlns:p14="http://schemas.microsoft.com/office/powerpoint/2010/main" val="88348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2EB8E88-75FD-A80E-1579-36165A704B02}"/>
              </a:ext>
            </a:extLst>
          </p:cNvPr>
          <p:cNvSpPr>
            <a:spLocks noGrp="1"/>
          </p:cNvSpPr>
          <p:nvPr>
            <p:ph type="body" sz="quarter" idx="11"/>
          </p:nvPr>
        </p:nvSpPr>
        <p:spPr/>
        <p:txBody>
          <a:bodyPr/>
          <a:lstStyle/>
          <a:p>
            <a:r>
              <a:rPr lang="fi-FI" dirty="0"/>
              <a:t>Yhteenveto</a:t>
            </a:r>
          </a:p>
        </p:txBody>
      </p:sp>
      <p:sp>
        <p:nvSpPr>
          <p:cNvPr id="3" name="Dian numeron paikkamerkki 2">
            <a:extLst>
              <a:ext uri="{FF2B5EF4-FFF2-40B4-BE49-F238E27FC236}">
                <a16:creationId xmlns:a16="http://schemas.microsoft.com/office/drawing/2014/main" id="{AAF1D9BF-B922-96FE-A9B1-94AB66496F5D}"/>
              </a:ext>
            </a:extLst>
          </p:cNvPr>
          <p:cNvSpPr>
            <a:spLocks noGrp="1"/>
          </p:cNvSpPr>
          <p:nvPr>
            <p:ph type="sldNum" sz="quarter" idx="4"/>
          </p:nvPr>
        </p:nvSpPr>
        <p:spPr/>
        <p:txBody>
          <a:bodyPr/>
          <a:lstStyle/>
          <a:p>
            <a:fld id="{C9EC5ACF-1BEE-574E-A35B-E54A489811D4}" type="slidenum">
              <a:rPr lang="uk-UA" smtClean="0"/>
              <a:pPr/>
              <a:t>25</a:t>
            </a:fld>
            <a:endParaRPr lang="uk-UA"/>
          </a:p>
        </p:txBody>
      </p:sp>
      <p:sp>
        <p:nvSpPr>
          <p:cNvPr id="4" name="Tekstin paikkamerkki 3">
            <a:extLst>
              <a:ext uri="{FF2B5EF4-FFF2-40B4-BE49-F238E27FC236}">
                <a16:creationId xmlns:a16="http://schemas.microsoft.com/office/drawing/2014/main" id="{8810D08B-9494-F33A-7272-9C26DC54BB23}"/>
              </a:ext>
            </a:extLst>
          </p:cNvPr>
          <p:cNvSpPr>
            <a:spLocks noGrp="1"/>
          </p:cNvSpPr>
          <p:nvPr>
            <p:ph type="body" sz="quarter" idx="12"/>
          </p:nvPr>
        </p:nvSpPr>
        <p:spPr/>
        <p:txBody>
          <a:bodyPr/>
          <a:lstStyle/>
          <a:p>
            <a:r>
              <a:rPr lang="fi-FI" dirty="0"/>
              <a:t>Vaikuttamistoiminta ei ole ruudinkeksintää, vaan vaatii ihmisiltä toimia ja rohkeutta</a:t>
            </a:r>
          </a:p>
          <a:p>
            <a:r>
              <a:rPr lang="fi-FI" dirty="0"/>
              <a:t>Jos sinä et tee, kuka tekee?</a:t>
            </a:r>
          </a:p>
          <a:p>
            <a:endParaRPr lang="fi-FI" dirty="0"/>
          </a:p>
          <a:p>
            <a:r>
              <a:rPr lang="fi-FI" dirty="0"/>
              <a:t>Vaalien teemat voivat olla mitä vaan ja vaalien jälkeen ratkaistaan myös duunareiden tulevaisuus, ole siis aktiivinen</a:t>
            </a:r>
          </a:p>
          <a:p>
            <a:endParaRPr lang="fi-FI" dirty="0"/>
          </a:p>
          <a:p>
            <a:r>
              <a:rPr lang="fi-FI" dirty="0"/>
              <a:t>Jokainen meistä voi olla auttamassa </a:t>
            </a:r>
            <a:r>
              <a:rPr lang="fi-FI" dirty="0" err="1"/>
              <a:t>SAK:laiselle</a:t>
            </a:r>
            <a:r>
              <a:rPr lang="fi-FI" dirty="0"/>
              <a:t> kentälle hyvää eduskuntaa ja hallitusta</a:t>
            </a:r>
          </a:p>
          <a:p>
            <a:r>
              <a:rPr lang="fi-FI" dirty="0"/>
              <a:t>Tehdään tämäkin YHDESSÄ!</a:t>
            </a:r>
          </a:p>
        </p:txBody>
      </p:sp>
    </p:spTree>
    <p:extLst>
      <p:ext uri="{BB962C8B-B14F-4D97-AF65-F5344CB8AC3E}">
        <p14:creationId xmlns:p14="http://schemas.microsoft.com/office/powerpoint/2010/main" val="277545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A4DAF21-CA2D-4F83-BDFF-7FF3B670B6CB}"/>
              </a:ext>
            </a:extLst>
          </p:cNvPr>
          <p:cNvSpPr>
            <a:spLocks noGrp="1"/>
          </p:cNvSpPr>
          <p:nvPr>
            <p:ph type="body" sz="quarter" idx="11"/>
          </p:nvPr>
        </p:nvSpPr>
        <p:spPr>
          <a:xfrm>
            <a:off x="1477165" y="1089024"/>
            <a:ext cx="4489620" cy="1685928"/>
          </a:xfrm>
        </p:spPr>
        <p:txBody>
          <a:bodyPr>
            <a:normAutofit/>
          </a:bodyPr>
          <a:lstStyle/>
          <a:p>
            <a:r>
              <a:rPr lang="fi-FI" dirty="0"/>
              <a:t>KIITOS!!</a:t>
            </a:r>
          </a:p>
        </p:txBody>
      </p:sp>
      <p:sp>
        <p:nvSpPr>
          <p:cNvPr id="3" name="Dian numeron paikkamerkki 2">
            <a:extLst>
              <a:ext uri="{FF2B5EF4-FFF2-40B4-BE49-F238E27FC236}">
                <a16:creationId xmlns:a16="http://schemas.microsoft.com/office/drawing/2014/main" id="{43C46D14-6600-4E84-9FAA-3539B336CCD0}"/>
              </a:ext>
            </a:extLst>
          </p:cNvPr>
          <p:cNvSpPr>
            <a:spLocks noGrp="1"/>
          </p:cNvSpPr>
          <p:nvPr>
            <p:ph type="sldNum" sz="quarter" idx="4"/>
          </p:nvPr>
        </p:nvSpPr>
        <p:spPr>
          <a:xfrm>
            <a:off x="275839" y="6286958"/>
            <a:ext cx="406400" cy="335999"/>
          </a:xfrm>
        </p:spPr>
        <p:txBody>
          <a:bodyPr anchor="t">
            <a:normAutofit/>
          </a:bodyPr>
          <a:lstStyle/>
          <a:p>
            <a:pPr>
              <a:spcAft>
                <a:spcPts val="600"/>
              </a:spcAft>
            </a:pPr>
            <a:fld id="{C9EC5ACF-1BEE-574E-A35B-E54A489811D4}" type="slidenum">
              <a:rPr lang="uk-UA" smtClean="0"/>
              <a:pPr>
                <a:spcAft>
                  <a:spcPts val="600"/>
                </a:spcAft>
              </a:pPr>
              <a:t>26</a:t>
            </a:fld>
            <a:endParaRPr lang="uk-UA"/>
          </a:p>
        </p:txBody>
      </p:sp>
      <p:sp>
        <p:nvSpPr>
          <p:cNvPr id="4" name="Tekstin paikkamerkki 3">
            <a:extLst>
              <a:ext uri="{FF2B5EF4-FFF2-40B4-BE49-F238E27FC236}">
                <a16:creationId xmlns:a16="http://schemas.microsoft.com/office/drawing/2014/main" id="{7563F1F0-4337-48F5-9C7E-F63B2713DA46}"/>
              </a:ext>
            </a:extLst>
          </p:cNvPr>
          <p:cNvSpPr>
            <a:spLocks noGrp="1"/>
          </p:cNvSpPr>
          <p:nvPr>
            <p:ph type="body" sz="quarter" idx="12"/>
          </p:nvPr>
        </p:nvSpPr>
        <p:spPr>
          <a:xfrm>
            <a:off x="1477165" y="3015162"/>
            <a:ext cx="4292103" cy="2772682"/>
          </a:xfrm>
        </p:spPr>
        <p:txBody>
          <a:bodyPr>
            <a:normAutofit/>
          </a:bodyPr>
          <a:lstStyle/>
          <a:p>
            <a:r>
              <a:rPr lang="fi-FI" dirty="0"/>
              <a:t>Saku Jokisalo</a:t>
            </a:r>
          </a:p>
          <a:p>
            <a:pPr lvl="1"/>
            <a:r>
              <a:rPr lang="fi-FI" sz="2000" dirty="0"/>
              <a:t>Järjestöasiantuntija</a:t>
            </a:r>
          </a:p>
          <a:p>
            <a:pPr lvl="1"/>
            <a:r>
              <a:rPr lang="fi-FI" sz="2000" dirty="0"/>
              <a:t>saku.jokisalo@sak.fi</a:t>
            </a:r>
          </a:p>
          <a:p>
            <a:pPr lvl="1"/>
            <a:r>
              <a:rPr lang="fi-FI" sz="2000" dirty="0"/>
              <a:t>+358 41 731 5266</a:t>
            </a:r>
          </a:p>
          <a:p>
            <a:pPr lvl="1"/>
            <a:endParaRPr lang="fi-FI" sz="2000" dirty="0"/>
          </a:p>
          <a:p>
            <a:pPr lvl="1"/>
            <a:endParaRPr lang="fi-FI" sz="2000" dirty="0"/>
          </a:p>
          <a:p>
            <a:pPr marL="233345" lvl="1" indent="0">
              <a:buNone/>
            </a:pPr>
            <a:endParaRPr lang="fi-FI" sz="2000" dirty="0"/>
          </a:p>
        </p:txBody>
      </p:sp>
    </p:spTree>
    <p:extLst>
      <p:ext uri="{BB962C8B-B14F-4D97-AF65-F5344CB8AC3E}">
        <p14:creationId xmlns:p14="http://schemas.microsoft.com/office/powerpoint/2010/main" val="209246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Arvot</a:t>
            </a:r>
            <a:r>
              <a:rPr lang="en-US" dirty="0"/>
              <a:t> </a:t>
            </a:r>
            <a:r>
              <a:rPr lang="en-US" dirty="0" err="1"/>
              <a:t>ohjaavat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3</a:t>
            </a:fld>
            <a:endParaRPr lang="uk-UA"/>
          </a:p>
        </p:txBody>
      </p:sp>
      <p:sp>
        <p:nvSpPr>
          <p:cNvPr id="4" name="Tekstin paikkamerkki 3">
            <a:extLst>
              <a:ext uri="{FF2B5EF4-FFF2-40B4-BE49-F238E27FC236}">
                <a16:creationId xmlns:a16="http://schemas.microsoft.com/office/drawing/2014/main" id="{E0073962-53FB-4D9C-A13B-A603132BF1A4}"/>
              </a:ext>
            </a:extLst>
          </p:cNvPr>
          <p:cNvSpPr>
            <a:spLocks noGrp="1"/>
          </p:cNvSpPr>
          <p:nvPr>
            <p:ph type="body" sz="quarter" idx="12"/>
          </p:nvPr>
        </p:nvSpPr>
        <p:spPr/>
        <p:txBody>
          <a:bodyPr/>
          <a:lstStyle/>
          <a:p>
            <a:r>
              <a:rPr lang="en-US" dirty="0" err="1"/>
              <a:t>Jokaista</a:t>
            </a:r>
            <a:r>
              <a:rPr lang="en-US" dirty="0"/>
              <a:t> </a:t>
            </a:r>
            <a:r>
              <a:rPr lang="en-US" dirty="0" err="1"/>
              <a:t>ohjaavat</a:t>
            </a:r>
            <a:r>
              <a:rPr lang="en-US" dirty="0"/>
              <a:t> </a:t>
            </a:r>
            <a:r>
              <a:rPr lang="en-US" dirty="0" err="1"/>
              <a:t>arvot</a:t>
            </a:r>
            <a:endParaRPr lang="en-US" dirty="0"/>
          </a:p>
          <a:p>
            <a:pPr lvl="1"/>
            <a:r>
              <a:rPr lang="en-US" dirty="0" err="1"/>
              <a:t>Liberaali</a:t>
            </a:r>
            <a:r>
              <a:rPr lang="en-US" dirty="0"/>
              <a:t>, </a:t>
            </a:r>
            <a:r>
              <a:rPr lang="en-US" dirty="0" err="1"/>
              <a:t>konservatiivi</a:t>
            </a:r>
            <a:endParaRPr lang="en-US" dirty="0"/>
          </a:p>
          <a:p>
            <a:pPr lvl="1"/>
            <a:r>
              <a:rPr lang="en-US" dirty="0" err="1"/>
              <a:t>Vasemmisto</a:t>
            </a:r>
            <a:r>
              <a:rPr lang="en-US" dirty="0"/>
              <a:t>, </a:t>
            </a:r>
            <a:r>
              <a:rPr lang="en-US" dirty="0" err="1"/>
              <a:t>oikeisto</a:t>
            </a:r>
            <a:endParaRPr lang="en-US" dirty="0"/>
          </a:p>
          <a:p>
            <a:pPr lvl="1"/>
            <a:r>
              <a:rPr lang="en-US" dirty="0"/>
              <a:t>“</a:t>
            </a:r>
            <a:r>
              <a:rPr lang="en-US" dirty="0" err="1"/>
              <a:t>Porvari</a:t>
            </a:r>
            <a:r>
              <a:rPr lang="en-US" dirty="0"/>
              <a:t> – </a:t>
            </a:r>
            <a:r>
              <a:rPr lang="en-US" dirty="0" err="1"/>
              <a:t>Duunari</a:t>
            </a:r>
            <a:r>
              <a:rPr lang="en-US" dirty="0"/>
              <a:t>”</a:t>
            </a:r>
          </a:p>
          <a:p>
            <a:pPr lvl="1"/>
            <a:r>
              <a:rPr lang="en-US" dirty="0"/>
              <a:t>Muut </a:t>
            </a:r>
            <a:r>
              <a:rPr lang="en-US" dirty="0" err="1"/>
              <a:t>määrittävät</a:t>
            </a:r>
            <a:r>
              <a:rPr lang="en-US" dirty="0"/>
              <a:t> </a:t>
            </a:r>
            <a:r>
              <a:rPr lang="en-US" dirty="0" err="1"/>
              <a:t>tekijät</a:t>
            </a:r>
            <a:r>
              <a:rPr lang="en-US" dirty="0"/>
              <a:t> – </a:t>
            </a:r>
            <a:r>
              <a:rPr lang="en-US" dirty="0" err="1"/>
              <a:t>opitut</a:t>
            </a:r>
            <a:r>
              <a:rPr lang="en-US" dirty="0"/>
              <a:t> ja </a:t>
            </a:r>
            <a:r>
              <a:rPr lang="en-US" dirty="0" err="1"/>
              <a:t>annetut</a:t>
            </a:r>
            <a:endParaRPr lang="en-US" dirty="0"/>
          </a:p>
          <a:p>
            <a:r>
              <a:rPr lang="en-US" dirty="0" err="1"/>
              <a:t>Ihmiset</a:t>
            </a:r>
            <a:r>
              <a:rPr lang="en-US" dirty="0"/>
              <a:t> </a:t>
            </a:r>
            <a:r>
              <a:rPr lang="en-US" dirty="0" err="1"/>
              <a:t>arvottavat</a:t>
            </a:r>
            <a:r>
              <a:rPr lang="en-US" dirty="0"/>
              <a:t> </a:t>
            </a:r>
            <a:r>
              <a:rPr lang="en-US" dirty="0" err="1"/>
              <a:t>toisiaan</a:t>
            </a:r>
            <a:endParaRPr lang="en-US" dirty="0"/>
          </a:p>
          <a:p>
            <a:pPr lvl="1"/>
            <a:r>
              <a:rPr lang="en-US" dirty="0" err="1"/>
              <a:t>Ennakkoluulot</a:t>
            </a:r>
            <a:r>
              <a:rPr lang="en-US" dirty="0"/>
              <a:t>, </a:t>
            </a:r>
            <a:r>
              <a:rPr lang="en-US" dirty="0" err="1"/>
              <a:t>ennakkokäsitykset</a:t>
            </a:r>
            <a:endParaRPr lang="en-US" dirty="0"/>
          </a:p>
          <a:p>
            <a:pPr lvl="1"/>
            <a:r>
              <a:rPr lang="en-US" dirty="0" err="1"/>
              <a:t>Oletukset</a:t>
            </a:r>
            <a:r>
              <a:rPr lang="en-US" dirty="0"/>
              <a:t> ja </a:t>
            </a:r>
            <a:r>
              <a:rPr lang="en-US" dirty="0" err="1"/>
              <a:t>olettamukset</a:t>
            </a:r>
            <a:endParaRPr lang="en-US" dirty="0"/>
          </a:p>
          <a:p>
            <a:pPr lvl="1"/>
            <a:r>
              <a:rPr lang="en-US" dirty="0" err="1"/>
              <a:t>Ensivaikutelma</a:t>
            </a:r>
            <a:r>
              <a:rPr lang="en-US" dirty="0"/>
              <a:t>, </a:t>
            </a:r>
            <a:r>
              <a:rPr lang="en-US" dirty="0" err="1"/>
              <a:t>vakuuttavuus</a:t>
            </a:r>
            <a:endParaRPr lang="en-US" dirty="0"/>
          </a:p>
          <a:p>
            <a:pPr lvl="1"/>
            <a:r>
              <a:rPr lang="en-US" dirty="0" err="1"/>
              <a:t>Argumentointi</a:t>
            </a:r>
            <a:r>
              <a:rPr lang="en-US" dirty="0"/>
              <a:t>, </a:t>
            </a:r>
            <a:r>
              <a:rPr lang="en-US" dirty="0" err="1"/>
              <a:t>kyky</a:t>
            </a:r>
            <a:r>
              <a:rPr lang="en-US" dirty="0"/>
              <a:t> ja </a:t>
            </a:r>
            <a:r>
              <a:rPr lang="en-US" dirty="0" err="1"/>
              <a:t>halu</a:t>
            </a:r>
            <a:r>
              <a:rPr lang="en-US" dirty="0"/>
              <a:t> </a:t>
            </a:r>
            <a:r>
              <a:rPr lang="en-US" dirty="0" err="1"/>
              <a:t>väitellä</a:t>
            </a:r>
            <a:endParaRPr lang="en-US" dirty="0"/>
          </a:p>
        </p:txBody>
      </p:sp>
      <p:pic>
        <p:nvPicPr>
          <p:cNvPr id="5" name="Kuva 4">
            <a:extLst>
              <a:ext uri="{FF2B5EF4-FFF2-40B4-BE49-F238E27FC236}">
                <a16:creationId xmlns:a16="http://schemas.microsoft.com/office/drawing/2014/main" id="{01488A7D-61D1-4B71-8ADC-645BD864073F}"/>
              </a:ext>
            </a:extLst>
          </p:cNvPr>
          <p:cNvPicPr>
            <a:picLocks noChangeAspect="1"/>
          </p:cNvPicPr>
          <p:nvPr/>
        </p:nvPicPr>
        <p:blipFill>
          <a:blip r:embed="rId3"/>
          <a:stretch>
            <a:fillRect/>
          </a:stretch>
        </p:blipFill>
        <p:spPr>
          <a:xfrm>
            <a:off x="8655569" y="1371645"/>
            <a:ext cx="1506166" cy="4314963"/>
          </a:xfrm>
          <a:prstGeom prst="rect">
            <a:avLst/>
          </a:prstGeom>
        </p:spPr>
      </p:pic>
    </p:spTree>
    <p:extLst>
      <p:ext uri="{BB962C8B-B14F-4D97-AF65-F5344CB8AC3E}">
        <p14:creationId xmlns:p14="http://schemas.microsoft.com/office/powerpoint/2010/main" val="145099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024C0A4A-AE2E-4CBB-89E9-799CE4157E91}"/>
              </a:ext>
            </a:extLst>
          </p:cNvPr>
          <p:cNvSpPr>
            <a:spLocks noGrp="1"/>
          </p:cNvSpPr>
          <p:nvPr>
            <p:ph type="body" sz="quarter" idx="11"/>
          </p:nvPr>
        </p:nvSpPr>
        <p:spPr>
          <a:xfrm>
            <a:off x="403098" y="344173"/>
            <a:ext cx="10796812" cy="957887"/>
          </a:xfrm>
        </p:spPr>
        <p:txBody>
          <a:bodyPr/>
          <a:lstStyle/>
          <a:p>
            <a:r>
              <a:rPr lang="en-US" dirty="0" err="1"/>
              <a:t>Millainen</a:t>
            </a:r>
            <a:r>
              <a:rPr lang="en-US" dirty="0"/>
              <a:t> </a:t>
            </a:r>
            <a:r>
              <a:rPr lang="en-US" dirty="0" err="1"/>
              <a:t>vaikuttaja</a:t>
            </a:r>
            <a:r>
              <a:rPr lang="en-US" dirty="0"/>
              <a:t> </a:t>
            </a:r>
            <a:r>
              <a:rPr lang="en-US" dirty="0" err="1"/>
              <a:t>sinä</a:t>
            </a:r>
            <a:r>
              <a:rPr lang="en-US" dirty="0"/>
              <a:t> </a:t>
            </a:r>
            <a:r>
              <a:rPr lang="en-US" dirty="0" err="1"/>
              <a:t>olet</a:t>
            </a:r>
            <a:r>
              <a:rPr lang="en-US" dirty="0"/>
              <a:t>?</a:t>
            </a:r>
            <a:endParaRPr lang="fi-FI" dirty="0"/>
          </a:p>
        </p:txBody>
      </p:sp>
      <p:sp>
        <p:nvSpPr>
          <p:cNvPr id="2" name="Dian numeron paikkamerkki 1">
            <a:extLst>
              <a:ext uri="{FF2B5EF4-FFF2-40B4-BE49-F238E27FC236}">
                <a16:creationId xmlns:a16="http://schemas.microsoft.com/office/drawing/2014/main" id="{4F6FDE4C-2570-433A-BA71-A4EB047E9619}"/>
              </a:ext>
            </a:extLst>
          </p:cNvPr>
          <p:cNvSpPr>
            <a:spLocks noGrp="1"/>
          </p:cNvSpPr>
          <p:nvPr>
            <p:ph type="sldNum" sz="quarter" idx="4"/>
          </p:nvPr>
        </p:nvSpPr>
        <p:spPr/>
        <p:txBody>
          <a:bodyPr/>
          <a:lstStyle/>
          <a:p>
            <a:fld id="{829C5B97-D4D6-0043-9DF2-C5E27D4924CB}" type="slidenum">
              <a:rPr lang="en-FI" smtClean="0"/>
              <a:pPr/>
              <a:t>4</a:t>
            </a:fld>
            <a:endParaRPr lang="en-FI"/>
          </a:p>
        </p:txBody>
      </p:sp>
      <p:sp>
        <p:nvSpPr>
          <p:cNvPr id="4" name="Text Placeholder 3">
            <a:extLst>
              <a:ext uri="{FF2B5EF4-FFF2-40B4-BE49-F238E27FC236}">
                <a16:creationId xmlns:a16="http://schemas.microsoft.com/office/drawing/2014/main" id="{85A85701-C35C-CD46-992D-3385EDF399EE}"/>
              </a:ext>
            </a:extLst>
          </p:cNvPr>
          <p:cNvSpPr>
            <a:spLocks noGrp="1"/>
          </p:cNvSpPr>
          <p:nvPr>
            <p:ph type="body" sz="quarter" idx="12"/>
          </p:nvPr>
        </p:nvSpPr>
        <p:spPr>
          <a:xfrm>
            <a:off x="696913" y="2230333"/>
            <a:ext cx="2448000" cy="3204000"/>
          </a:xfrm>
        </p:spPr>
        <p:txBody>
          <a:bodyPr/>
          <a:lstStyle/>
          <a:p>
            <a:r>
              <a:rPr lang="en-US" b="1" dirty="0" err="1"/>
              <a:t>Aktiivivaikuttaja</a:t>
            </a:r>
            <a:endParaRPr lang="en-US" b="1" dirty="0"/>
          </a:p>
          <a:p>
            <a:pPr lvl="1"/>
            <a:r>
              <a:rPr lang="en-US" dirty="0" err="1"/>
              <a:t>Toimii</a:t>
            </a:r>
            <a:r>
              <a:rPr lang="en-US" dirty="0"/>
              <a:t> </a:t>
            </a:r>
            <a:r>
              <a:rPr lang="en-US" dirty="0" err="1"/>
              <a:t>aktiivisesti</a:t>
            </a:r>
            <a:endParaRPr lang="en-US" dirty="0"/>
          </a:p>
          <a:p>
            <a:r>
              <a:rPr lang="en-US" b="1" dirty="0" err="1"/>
              <a:t>Järjestö</a:t>
            </a:r>
            <a:r>
              <a:rPr lang="en-US" b="1" dirty="0"/>
              <a:t>- tai </a:t>
            </a:r>
            <a:r>
              <a:rPr lang="en-US" b="1" dirty="0" err="1"/>
              <a:t>vapaaehtoistoimija</a:t>
            </a:r>
            <a:endParaRPr lang="en-US" b="1" dirty="0"/>
          </a:p>
          <a:p>
            <a:pPr lvl="1"/>
            <a:r>
              <a:rPr lang="en-US" dirty="0" err="1"/>
              <a:t>Toimii</a:t>
            </a:r>
            <a:r>
              <a:rPr lang="en-US" dirty="0"/>
              <a:t> </a:t>
            </a:r>
            <a:r>
              <a:rPr lang="en-US" dirty="0" err="1"/>
              <a:t>jonkin</a:t>
            </a:r>
            <a:r>
              <a:rPr lang="en-US" dirty="0"/>
              <a:t> </a:t>
            </a:r>
            <a:r>
              <a:rPr lang="en-US" dirty="0" err="1"/>
              <a:t>järjestön</a:t>
            </a:r>
            <a:r>
              <a:rPr lang="en-US" dirty="0"/>
              <a:t> </a:t>
            </a:r>
            <a:r>
              <a:rPr lang="en-US" dirty="0" err="1"/>
              <a:t>kautta</a:t>
            </a:r>
            <a:endParaRPr lang="en-US" dirty="0"/>
          </a:p>
          <a:p>
            <a:r>
              <a:rPr lang="en-US" b="1" dirty="0" err="1"/>
              <a:t>Kevytvaikuttaja</a:t>
            </a:r>
            <a:endParaRPr lang="en-US" b="1" dirty="0"/>
          </a:p>
          <a:p>
            <a:pPr lvl="1"/>
            <a:r>
              <a:rPr lang="en-US" dirty="0" err="1"/>
              <a:t>Tekee</a:t>
            </a:r>
            <a:r>
              <a:rPr lang="en-US" dirty="0"/>
              <a:t> </a:t>
            </a:r>
            <a:r>
              <a:rPr lang="en-US" dirty="0" err="1"/>
              <a:t>kun</a:t>
            </a:r>
            <a:r>
              <a:rPr lang="en-US" dirty="0"/>
              <a:t> </a:t>
            </a:r>
            <a:r>
              <a:rPr lang="en-US" dirty="0" err="1"/>
              <a:t>huvittaa</a:t>
            </a:r>
            <a:r>
              <a:rPr lang="en-US" dirty="0"/>
              <a:t> ja </a:t>
            </a:r>
            <a:r>
              <a:rPr lang="en-US" dirty="0" err="1"/>
              <a:t>kun</a:t>
            </a:r>
            <a:r>
              <a:rPr lang="en-US" dirty="0"/>
              <a:t> </a:t>
            </a:r>
            <a:r>
              <a:rPr lang="en-US" dirty="0" err="1"/>
              <a:t>siitä</a:t>
            </a:r>
            <a:r>
              <a:rPr lang="en-US" dirty="0"/>
              <a:t> </a:t>
            </a:r>
            <a:r>
              <a:rPr lang="en-US" dirty="0" err="1"/>
              <a:t>ei</a:t>
            </a:r>
            <a:r>
              <a:rPr lang="en-US" dirty="0"/>
              <a:t> ole </a:t>
            </a:r>
            <a:r>
              <a:rPr lang="en-US" dirty="0" err="1"/>
              <a:t>liikaa</a:t>
            </a:r>
            <a:r>
              <a:rPr lang="en-US" dirty="0"/>
              <a:t> </a:t>
            </a:r>
            <a:r>
              <a:rPr lang="en-US" dirty="0" err="1"/>
              <a:t>vaivaa</a:t>
            </a:r>
            <a:endParaRPr lang="en-US" dirty="0"/>
          </a:p>
          <a:p>
            <a:pPr marL="9525" indent="0">
              <a:buNone/>
            </a:pPr>
            <a:endParaRPr lang="en-US" dirty="0"/>
          </a:p>
        </p:txBody>
      </p:sp>
      <p:sp>
        <p:nvSpPr>
          <p:cNvPr id="3" name="Tekstin paikkamerkki 2">
            <a:extLst>
              <a:ext uri="{FF2B5EF4-FFF2-40B4-BE49-F238E27FC236}">
                <a16:creationId xmlns:a16="http://schemas.microsoft.com/office/drawing/2014/main" id="{87830B6A-517F-474F-B253-CD50F3AEB75B}"/>
              </a:ext>
            </a:extLst>
          </p:cNvPr>
          <p:cNvSpPr>
            <a:spLocks noGrp="1"/>
          </p:cNvSpPr>
          <p:nvPr>
            <p:ph type="body" sz="quarter" idx="15"/>
          </p:nvPr>
        </p:nvSpPr>
        <p:spPr>
          <a:xfrm>
            <a:off x="682239" y="1166251"/>
            <a:ext cx="10801350" cy="562833"/>
          </a:xfrm>
        </p:spPr>
        <p:txBody>
          <a:bodyPr/>
          <a:lstStyle/>
          <a:p>
            <a:r>
              <a:rPr lang="en-US" i="1" dirty="0"/>
              <a:t>SITRA </a:t>
            </a:r>
            <a:r>
              <a:rPr lang="en-US" dirty="0" err="1"/>
              <a:t>määrittää</a:t>
            </a:r>
            <a:r>
              <a:rPr lang="en-US" dirty="0"/>
              <a:t> </a:t>
            </a:r>
            <a:r>
              <a:rPr lang="en-US" dirty="0" err="1"/>
              <a:t>tutkimuksessaan</a:t>
            </a:r>
            <a:r>
              <a:rPr lang="en-US" dirty="0"/>
              <a:t> </a:t>
            </a:r>
            <a:r>
              <a:rPr lang="en-US" dirty="0" err="1"/>
              <a:t>erilaiset</a:t>
            </a:r>
            <a:r>
              <a:rPr lang="en-US" dirty="0"/>
              <a:t> </a:t>
            </a:r>
            <a:r>
              <a:rPr lang="en-US" dirty="0" err="1"/>
              <a:t>vaikuttajatyypit</a:t>
            </a:r>
            <a:r>
              <a:rPr lang="en-US" dirty="0"/>
              <a:t> </a:t>
            </a:r>
            <a:r>
              <a:rPr lang="en-US" dirty="0" err="1"/>
              <a:t>seuraavasti</a:t>
            </a:r>
            <a:endParaRPr lang="en-US" dirty="0"/>
          </a:p>
          <a:p>
            <a:endParaRPr lang="fi-FI" dirty="0"/>
          </a:p>
        </p:txBody>
      </p:sp>
      <p:sp>
        <p:nvSpPr>
          <p:cNvPr id="5" name="Tekstin paikkamerkki 4">
            <a:extLst>
              <a:ext uri="{FF2B5EF4-FFF2-40B4-BE49-F238E27FC236}">
                <a16:creationId xmlns:a16="http://schemas.microsoft.com/office/drawing/2014/main" id="{0036FD2C-C809-4961-9B47-CA551A728913}"/>
              </a:ext>
            </a:extLst>
          </p:cNvPr>
          <p:cNvSpPr>
            <a:spLocks noGrp="1"/>
          </p:cNvSpPr>
          <p:nvPr>
            <p:ph type="body" sz="quarter" idx="16"/>
          </p:nvPr>
        </p:nvSpPr>
        <p:spPr>
          <a:xfrm>
            <a:off x="3493288" y="2230333"/>
            <a:ext cx="2448000" cy="3204000"/>
          </a:xfrm>
        </p:spPr>
        <p:txBody>
          <a:bodyPr/>
          <a:lstStyle/>
          <a:p>
            <a:r>
              <a:rPr lang="en-US" b="1" dirty="0" err="1"/>
              <a:t>Lähiyhteisön</a:t>
            </a:r>
            <a:r>
              <a:rPr lang="en-US" b="1" dirty="0"/>
              <a:t> </a:t>
            </a:r>
            <a:r>
              <a:rPr lang="en-US" b="1" dirty="0" err="1"/>
              <a:t>puolustaja</a:t>
            </a:r>
            <a:endParaRPr lang="en-US" b="1" dirty="0"/>
          </a:p>
          <a:p>
            <a:pPr lvl="1"/>
            <a:r>
              <a:rPr lang="en-US" dirty="0"/>
              <a:t>Oman </a:t>
            </a:r>
            <a:r>
              <a:rPr lang="en-US" dirty="0" err="1"/>
              <a:t>lähiyhteisön</a:t>
            </a:r>
            <a:r>
              <a:rPr lang="en-US" dirty="0"/>
              <a:t> </a:t>
            </a:r>
            <a:r>
              <a:rPr lang="en-US" dirty="0" err="1"/>
              <a:t>asiat</a:t>
            </a:r>
            <a:r>
              <a:rPr lang="en-US" dirty="0"/>
              <a:t> </a:t>
            </a:r>
            <a:r>
              <a:rPr lang="en-US" dirty="0" err="1"/>
              <a:t>tärkeitä</a:t>
            </a:r>
            <a:endParaRPr lang="en-US" dirty="0"/>
          </a:p>
          <a:p>
            <a:pPr lvl="1"/>
            <a:r>
              <a:rPr lang="en-US" u="sng" dirty="0" err="1"/>
              <a:t>Mikä</a:t>
            </a:r>
            <a:r>
              <a:rPr lang="en-US" u="sng" dirty="0"/>
              <a:t> on </a:t>
            </a:r>
            <a:r>
              <a:rPr lang="en-US" u="sng" dirty="0" err="1"/>
              <a:t>lähiyhteisö</a:t>
            </a:r>
            <a:r>
              <a:rPr lang="en-US" dirty="0"/>
              <a:t>? </a:t>
            </a:r>
            <a:r>
              <a:rPr lang="en-US" dirty="0" err="1"/>
              <a:t>Mikä</a:t>
            </a:r>
            <a:r>
              <a:rPr lang="en-US" dirty="0"/>
              <a:t> </a:t>
            </a:r>
            <a:r>
              <a:rPr lang="en-US" dirty="0" err="1"/>
              <a:t>määrittää</a:t>
            </a:r>
            <a:r>
              <a:rPr lang="en-US" dirty="0"/>
              <a:t> </a:t>
            </a:r>
            <a:r>
              <a:rPr lang="en-US" dirty="0" err="1"/>
              <a:t>lähiyhteisön</a:t>
            </a:r>
            <a:r>
              <a:rPr lang="en-US" dirty="0"/>
              <a:t>?</a:t>
            </a:r>
          </a:p>
          <a:p>
            <a:endParaRPr lang="fi-FI" dirty="0"/>
          </a:p>
        </p:txBody>
      </p:sp>
      <p:sp>
        <p:nvSpPr>
          <p:cNvPr id="6" name="Tekstin paikkamerkki 5">
            <a:extLst>
              <a:ext uri="{FF2B5EF4-FFF2-40B4-BE49-F238E27FC236}">
                <a16:creationId xmlns:a16="http://schemas.microsoft.com/office/drawing/2014/main" id="{140263D6-1151-4A9F-8189-65D6F4A7E9B2}"/>
              </a:ext>
            </a:extLst>
          </p:cNvPr>
          <p:cNvSpPr>
            <a:spLocks noGrp="1"/>
          </p:cNvSpPr>
          <p:nvPr>
            <p:ph type="body" sz="quarter" idx="17"/>
          </p:nvPr>
        </p:nvSpPr>
        <p:spPr>
          <a:xfrm>
            <a:off x="6289663" y="2230333"/>
            <a:ext cx="2448000" cy="3204000"/>
          </a:xfrm>
        </p:spPr>
        <p:txBody>
          <a:bodyPr/>
          <a:lstStyle/>
          <a:p>
            <a:r>
              <a:rPr lang="en-US" b="1" dirty="0" err="1"/>
              <a:t>Passiivinen</a:t>
            </a:r>
            <a:r>
              <a:rPr lang="en-US" b="1" dirty="0"/>
              <a:t> </a:t>
            </a:r>
            <a:r>
              <a:rPr lang="en-US" b="1" dirty="0" err="1"/>
              <a:t>kriitikko</a:t>
            </a:r>
            <a:endParaRPr lang="en-US" b="1" dirty="0"/>
          </a:p>
          <a:p>
            <a:pPr lvl="1"/>
            <a:r>
              <a:rPr lang="en-US" dirty="0" err="1"/>
              <a:t>Kritisoi</a:t>
            </a:r>
            <a:r>
              <a:rPr lang="en-US" dirty="0"/>
              <a:t> </a:t>
            </a:r>
            <a:r>
              <a:rPr lang="en-US" dirty="0" err="1"/>
              <a:t>asioita</a:t>
            </a:r>
            <a:r>
              <a:rPr lang="en-US" dirty="0"/>
              <a:t>, </a:t>
            </a:r>
            <a:r>
              <a:rPr lang="en-US" dirty="0" err="1"/>
              <a:t>mutta</a:t>
            </a:r>
            <a:r>
              <a:rPr lang="en-US" dirty="0"/>
              <a:t> se </a:t>
            </a:r>
            <a:r>
              <a:rPr lang="en-US" dirty="0" err="1"/>
              <a:t>riittää</a:t>
            </a:r>
            <a:r>
              <a:rPr lang="en-US" dirty="0"/>
              <a:t> </a:t>
            </a:r>
            <a:r>
              <a:rPr lang="en-US" dirty="0" err="1"/>
              <a:t>hänelle</a:t>
            </a:r>
            <a:endParaRPr lang="en-US" dirty="0"/>
          </a:p>
          <a:p>
            <a:pPr lvl="1"/>
            <a:r>
              <a:rPr lang="en-US" dirty="0" err="1"/>
              <a:t>Pahimmillaan</a:t>
            </a:r>
            <a:r>
              <a:rPr lang="en-US" dirty="0"/>
              <a:t> </a:t>
            </a:r>
            <a:r>
              <a:rPr lang="en-US" dirty="0" err="1"/>
              <a:t>trollaa</a:t>
            </a:r>
            <a:r>
              <a:rPr lang="en-US" dirty="0"/>
              <a:t> </a:t>
            </a:r>
            <a:r>
              <a:rPr lang="en-US" dirty="0" err="1"/>
              <a:t>sosiaalisessa</a:t>
            </a:r>
            <a:r>
              <a:rPr lang="en-US" dirty="0"/>
              <a:t> </a:t>
            </a:r>
            <a:r>
              <a:rPr lang="en-US" dirty="0" err="1"/>
              <a:t>mediassa</a:t>
            </a:r>
            <a:endParaRPr lang="en-US" dirty="0"/>
          </a:p>
          <a:p>
            <a:r>
              <a:rPr lang="en-US" b="1" dirty="0" err="1"/>
              <a:t>Huomio</a:t>
            </a:r>
            <a:r>
              <a:rPr lang="en-US" b="1" dirty="0"/>
              <a:t> </a:t>
            </a:r>
            <a:r>
              <a:rPr lang="en-US" b="1" dirty="0" err="1"/>
              <a:t>omassa</a:t>
            </a:r>
            <a:r>
              <a:rPr lang="en-US" b="1" dirty="0"/>
              <a:t> </a:t>
            </a:r>
            <a:r>
              <a:rPr lang="en-US" b="1" dirty="0" err="1"/>
              <a:t>elämässä</a:t>
            </a:r>
            <a:endParaRPr lang="en-US" b="1" dirty="0"/>
          </a:p>
          <a:p>
            <a:pPr lvl="1"/>
            <a:r>
              <a:rPr lang="en-US" dirty="0" err="1"/>
              <a:t>Keskittyy</a:t>
            </a:r>
            <a:r>
              <a:rPr lang="en-US" dirty="0"/>
              <a:t> vain </a:t>
            </a:r>
            <a:r>
              <a:rPr lang="en-US" dirty="0" err="1"/>
              <a:t>oman</a:t>
            </a:r>
            <a:r>
              <a:rPr lang="en-US" dirty="0"/>
              <a:t> </a:t>
            </a:r>
            <a:r>
              <a:rPr lang="en-US" dirty="0" err="1"/>
              <a:t>elämänsä</a:t>
            </a:r>
            <a:r>
              <a:rPr lang="en-US" dirty="0"/>
              <a:t> </a:t>
            </a:r>
            <a:r>
              <a:rPr lang="en-US" dirty="0" err="1"/>
              <a:t>asioihin</a:t>
            </a:r>
            <a:endParaRPr lang="en-US" dirty="0"/>
          </a:p>
          <a:p>
            <a:endParaRPr lang="fi-FI" dirty="0"/>
          </a:p>
        </p:txBody>
      </p:sp>
      <p:pic>
        <p:nvPicPr>
          <p:cNvPr id="11" name="Kuva 10">
            <a:extLst>
              <a:ext uri="{FF2B5EF4-FFF2-40B4-BE49-F238E27FC236}">
                <a16:creationId xmlns:a16="http://schemas.microsoft.com/office/drawing/2014/main" id="{FF04FABB-27D7-4875-A496-390EC410B4E6}"/>
              </a:ext>
            </a:extLst>
          </p:cNvPr>
          <p:cNvPicPr>
            <a:picLocks noChangeAspect="1"/>
          </p:cNvPicPr>
          <p:nvPr/>
        </p:nvPicPr>
        <p:blipFill>
          <a:blip r:embed="rId2"/>
          <a:srcRect/>
          <a:stretch/>
        </p:blipFill>
        <p:spPr>
          <a:xfrm>
            <a:off x="9569969" y="2458161"/>
            <a:ext cx="1506166" cy="2933061"/>
          </a:xfrm>
          <a:prstGeom prst="rect">
            <a:avLst/>
          </a:prstGeom>
        </p:spPr>
      </p:pic>
    </p:spTree>
    <p:extLst>
      <p:ext uri="{BB962C8B-B14F-4D97-AF65-F5344CB8AC3E}">
        <p14:creationId xmlns:p14="http://schemas.microsoft.com/office/powerpoint/2010/main" val="342833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E2306F-DDC5-3D46-A7FC-EEE57968CDC4}"/>
              </a:ext>
            </a:extLst>
          </p:cNvPr>
          <p:cNvSpPr>
            <a:spLocks noGrp="1"/>
          </p:cNvSpPr>
          <p:nvPr>
            <p:ph type="body" sz="quarter" idx="11"/>
          </p:nvPr>
        </p:nvSpPr>
        <p:spPr>
          <a:xfrm>
            <a:off x="697594" y="445132"/>
            <a:ext cx="10796812" cy="957887"/>
          </a:xfrm>
        </p:spPr>
        <p:txBody>
          <a:bodyPr/>
          <a:lstStyle/>
          <a:p>
            <a:r>
              <a:rPr lang="fi-FI" dirty="0"/>
              <a:t>Millainen vaikuttaja sinä olet?</a:t>
            </a:r>
            <a:endParaRPr lang="en-FI" dirty="0"/>
          </a:p>
        </p:txBody>
      </p:sp>
      <p:pic>
        <p:nvPicPr>
          <p:cNvPr id="7" name="Sisällön paikkamerkki 6">
            <a:extLst>
              <a:ext uri="{FF2B5EF4-FFF2-40B4-BE49-F238E27FC236}">
                <a16:creationId xmlns:a16="http://schemas.microsoft.com/office/drawing/2014/main" id="{885BA6EC-79C3-4678-B995-18D450763CA7}"/>
              </a:ext>
            </a:extLst>
          </p:cNvPr>
          <p:cNvPicPr>
            <a:picLocks noGrp="1" noChangeAspect="1"/>
          </p:cNvPicPr>
          <p:nvPr>
            <p:ph sz="quarter" idx="20"/>
          </p:nvPr>
        </p:nvPicPr>
        <p:blipFill>
          <a:blip r:embed="rId3"/>
          <a:srcRect/>
          <a:stretch/>
        </p:blipFill>
        <p:spPr>
          <a:xfrm>
            <a:off x="1128536" y="933773"/>
            <a:ext cx="9077677" cy="5151958"/>
          </a:xfrm>
          <a:prstGeom prst="rect">
            <a:avLst/>
          </a:prstGeom>
        </p:spPr>
      </p:pic>
      <p:pic>
        <p:nvPicPr>
          <p:cNvPr id="9" name="Picture 6">
            <a:extLst>
              <a:ext uri="{FF2B5EF4-FFF2-40B4-BE49-F238E27FC236}">
                <a16:creationId xmlns:a16="http://schemas.microsoft.com/office/drawing/2014/main" id="{ACF3C9D2-1755-4F10-BDE7-7E224467A8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5768" y="3509752"/>
            <a:ext cx="1136785" cy="2319385"/>
          </a:xfrm>
          <a:prstGeom prst="rect">
            <a:avLst/>
          </a:prstGeom>
        </p:spPr>
      </p:pic>
      <p:pic>
        <p:nvPicPr>
          <p:cNvPr id="10" name="Kuva 9" descr="Kuva, joka sisältää kohteen teksti, vektorigrafiikka&#10;&#10;Kuvaus luotu automaattisesti">
            <a:extLst>
              <a:ext uri="{FF2B5EF4-FFF2-40B4-BE49-F238E27FC236}">
                <a16:creationId xmlns:a16="http://schemas.microsoft.com/office/drawing/2014/main" id="{73B37188-11DB-4993-A1D3-AD1EFECC2B42}"/>
              </a:ext>
            </a:extLst>
          </p:cNvPr>
          <p:cNvPicPr>
            <a:picLocks noChangeAspect="1"/>
          </p:cNvPicPr>
          <p:nvPr/>
        </p:nvPicPr>
        <p:blipFill>
          <a:blip r:embed="rId5"/>
          <a:stretch>
            <a:fillRect/>
          </a:stretch>
        </p:blipFill>
        <p:spPr>
          <a:xfrm>
            <a:off x="3342267" y="3509752"/>
            <a:ext cx="715362" cy="2266493"/>
          </a:xfrm>
          <a:prstGeom prst="rect">
            <a:avLst/>
          </a:prstGeom>
        </p:spPr>
      </p:pic>
      <p:sp>
        <p:nvSpPr>
          <p:cNvPr id="11" name="Tekstiruutu 10">
            <a:extLst>
              <a:ext uri="{FF2B5EF4-FFF2-40B4-BE49-F238E27FC236}">
                <a16:creationId xmlns:a16="http://schemas.microsoft.com/office/drawing/2014/main" id="{213D5913-84A6-4621-A490-0BDDEE5BD39E}"/>
              </a:ext>
            </a:extLst>
          </p:cNvPr>
          <p:cNvSpPr txBox="1"/>
          <p:nvPr/>
        </p:nvSpPr>
        <p:spPr>
          <a:xfrm>
            <a:off x="1060026" y="5776245"/>
            <a:ext cx="8686800" cy="276999"/>
          </a:xfrm>
          <a:prstGeom prst="rect">
            <a:avLst/>
          </a:prstGeom>
          <a:noFill/>
        </p:spPr>
        <p:txBody>
          <a:bodyPr wrap="square">
            <a:spAutoFit/>
          </a:bodyPr>
          <a:lstStyle/>
          <a:p>
            <a:r>
              <a:rPr lang="en-US" sz="1200" dirty="0">
                <a:hlinkClick r:id="rId6"/>
              </a:rPr>
              <a:t>https://www.sitra.fi/uutiset/tuore-kysely-suomalaiset-haluavat-vaikuttaa-arkeensa-ja-yhteiskuntaan-kunhan-se-kay-vaivatta/</a:t>
            </a:r>
            <a:r>
              <a:rPr lang="en-US" sz="1200" dirty="0"/>
              <a:t> </a:t>
            </a:r>
          </a:p>
        </p:txBody>
      </p:sp>
    </p:spTree>
    <p:extLst>
      <p:ext uri="{BB962C8B-B14F-4D97-AF65-F5344CB8AC3E}">
        <p14:creationId xmlns:p14="http://schemas.microsoft.com/office/powerpoint/2010/main" val="102765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Millainen</a:t>
            </a:r>
            <a:r>
              <a:rPr lang="en-US" dirty="0"/>
              <a:t> </a:t>
            </a:r>
            <a:r>
              <a:rPr lang="en-US" dirty="0" err="1"/>
              <a:t>vaikuttaja</a:t>
            </a:r>
            <a:r>
              <a:rPr lang="en-US" dirty="0"/>
              <a:t> </a:t>
            </a:r>
            <a:r>
              <a:rPr lang="en-US" dirty="0" err="1"/>
              <a:t>sinä</a:t>
            </a:r>
            <a:r>
              <a:rPr lang="en-US" dirty="0"/>
              <a:t> </a:t>
            </a:r>
            <a:r>
              <a:rPr lang="en-US" dirty="0" err="1"/>
              <a:t>olet</a:t>
            </a:r>
            <a:r>
              <a:rPr lang="en-US" dirty="0"/>
              <a: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6</a:t>
            </a:fld>
            <a:endParaRPr lang="uk-UA"/>
          </a:p>
        </p:txBody>
      </p:sp>
      <p:pic>
        <p:nvPicPr>
          <p:cNvPr id="5" name="Kuva 4">
            <a:extLst>
              <a:ext uri="{FF2B5EF4-FFF2-40B4-BE49-F238E27FC236}">
                <a16:creationId xmlns:a16="http://schemas.microsoft.com/office/drawing/2014/main" id="{01488A7D-61D1-4B71-8ADC-645BD864073F}"/>
              </a:ext>
            </a:extLst>
          </p:cNvPr>
          <p:cNvPicPr>
            <a:picLocks noChangeAspect="1"/>
          </p:cNvPicPr>
          <p:nvPr/>
        </p:nvPicPr>
        <p:blipFill>
          <a:blip r:embed="rId3"/>
          <a:stretch>
            <a:fillRect/>
          </a:stretch>
        </p:blipFill>
        <p:spPr>
          <a:xfrm>
            <a:off x="10341494" y="1784395"/>
            <a:ext cx="1506166" cy="4314963"/>
          </a:xfrm>
          <a:prstGeom prst="rect">
            <a:avLst/>
          </a:prstGeom>
        </p:spPr>
      </p:pic>
      <p:pic>
        <p:nvPicPr>
          <p:cNvPr id="8" name="Sisällön paikkamerkki 4">
            <a:extLst>
              <a:ext uri="{FF2B5EF4-FFF2-40B4-BE49-F238E27FC236}">
                <a16:creationId xmlns:a16="http://schemas.microsoft.com/office/drawing/2014/main" id="{4BC3CFB0-4A88-4E7B-9F08-786BF789EDE3}"/>
              </a:ext>
            </a:extLst>
          </p:cNvPr>
          <p:cNvPicPr>
            <a:picLocks noChangeAspect="1"/>
          </p:cNvPicPr>
          <p:nvPr/>
        </p:nvPicPr>
        <p:blipFill>
          <a:blip r:embed="rId4"/>
          <a:srcRect/>
          <a:stretch/>
        </p:blipFill>
        <p:spPr>
          <a:xfrm>
            <a:off x="682239" y="1371645"/>
            <a:ext cx="8814186" cy="4957980"/>
          </a:xfrm>
          <a:prstGeom prst="rect">
            <a:avLst/>
          </a:prstGeom>
        </p:spPr>
      </p:pic>
    </p:spTree>
    <p:extLst>
      <p:ext uri="{BB962C8B-B14F-4D97-AF65-F5344CB8AC3E}">
        <p14:creationId xmlns:p14="http://schemas.microsoft.com/office/powerpoint/2010/main" val="84056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B68785C-9D01-4B9C-A180-3AF71182EE2D}"/>
              </a:ext>
            </a:extLst>
          </p:cNvPr>
          <p:cNvSpPr>
            <a:spLocks noGrp="1"/>
          </p:cNvSpPr>
          <p:nvPr>
            <p:ph type="body" sz="quarter" idx="11"/>
          </p:nvPr>
        </p:nvSpPr>
        <p:spPr/>
        <p:txBody>
          <a:bodyPr/>
          <a:lstStyle/>
          <a:p>
            <a:r>
              <a:rPr lang="en-US" dirty="0" err="1"/>
              <a:t>Millainen</a:t>
            </a:r>
            <a:r>
              <a:rPr lang="en-US" dirty="0"/>
              <a:t> </a:t>
            </a:r>
            <a:r>
              <a:rPr lang="en-US" dirty="0" err="1"/>
              <a:t>vaikuttaja</a:t>
            </a:r>
            <a:r>
              <a:rPr lang="en-US" dirty="0"/>
              <a:t> </a:t>
            </a:r>
            <a:r>
              <a:rPr lang="en-US" dirty="0" err="1"/>
              <a:t>sinä</a:t>
            </a:r>
            <a:r>
              <a:rPr lang="en-US" dirty="0"/>
              <a:t> </a:t>
            </a:r>
            <a:r>
              <a:rPr lang="en-US" dirty="0" err="1"/>
              <a:t>olet</a:t>
            </a:r>
            <a:r>
              <a:rPr lang="en-US" dirty="0"/>
              <a:t>?</a:t>
            </a:r>
            <a:endParaRPr lang="fi-FI" dirty="0"/>
          </a:p>
        </p:txBody>
      </p:sp>
      <p:sp>
        <p:nvSpPr>
          <p:cNvPr id="3" name="Dian numeron paikkamerkki 2">
            <a:extLst>
              <a:ext uri="{FF2B5EF4-FFF2-40B4-BE49-F238E27FC236}">
                <a16:creationId xmlns:a16="http://schemas.microsoft.com/office/drawing/2014/main" id="{302CE7A5-D944-4117-B02B-E11EDA6815DD}"/>
              </a:ext>
            </a:extLst>
          </p:cNvPr>
          <p:cNvSpPr>
            <a:spLocks noGrp="1"/>
          </p:cNvSpPr>
          <p:nvPr>
            <p:ph type="sldNum" sz="quarter" idx="4"/>
          </p:nvPr>
        </p:nvSpPr>
        <p:spPr/>
        <p:txBody>
          <a:bodyPr/>
          <a:lstStyle/>
          <a:p>
            <a:fld id="{C9EC5ACF-1BEE-574E-A35B-E54A489811D4}" type="slidenum">
              <a:rPr lang="uk-UA" smtClean="0"/>
              <a:pPr/>
              <a:t>7</a:t>
            </a:fld>
            <a:endParaRPr lang="uk-UA"/>
          </a:p>
        </p:txBody>
      </p:sp>
      <p:pic>
        <p:nvPicPr>
          <p:cNvPr id="5" name="Kuva 4">
            <a:extLst>
              <a:ext uri="{FF2B5EF4-FFF2-40B4-BE49-F238E27FC236}">
                <a16:creationId xmlns:a16="http://schemas.microsoft.com/office/drawing/2014/main" id="{01488A7D-61D1-4B71-8ADC-645BD864073F}"/>
              </a:ext>
            </a:extLst>
          </p:cNvPr>
          <p:cNvPicPr>
            <a:picLocks noChangeAspect="1"/>
          </p:cNvPicPr>
          <p:nvPr/>
        </p:nvPicPr>
        <p:blipFill>
          <a:blip r:embed="rId3"/>
          <a:stretch>
            <a:fillRect/>
          </a:stretch>
        </p:blipFill>
        <p:spPr>
          <a:xfrm>
            <a:off x="10341494" y="1784395"/>
            <a:ext cx="1506166" cy="4314963"/>
          </a:xfrm>
          <a:prstGeom prst="rect">
            <a:avLst/>
          </a:prstGeom>
        </p:spPr>
      </p:pic>
      <p:pic>
        <p:nvPicPr>
          <p:cNvPr id="8" name="Sisällön paikkamerkki 4">
            <a:extLst>
              <a:ext uri="{FF2B5EF4-FFF2-40B4-BE49-F238E27FC236}">
                <a16:creationId xmlns:a16="http://schemas.microsoft.com/office/drawing/2014/main" id="{4BC3CFB0-4A88-4E7B-9F08-786BF789EDE3}"/>
              </a:ext>
            </a:extLst>
          </p:cNvPr>
          <p:cNvPicPr>
            <a:picLocks noChangeAspect="1"/>
          </p:cNvPicPr>
          <p:nvPr/>
        </p:nvPicPr>
        <p:blipFill>
          <a:blip r:embed="rId4"/>
          <a:srcRect/>
          <a:stretch/>
        </p:blipFill>
        <p:spPr>
          <a:xfrm>
            <a:off x="683666" y="1371645"/>
            <a:ext cx="8811332" cy="4957980"/>
          </a:xfrm>
          <a:prstGeom prst="rect">
            <a:avLst/>
          </a:prstGeom>
        </p:spPr>
      </p:pic>
    </p:spTree>
    <p:extLst>
      <p:ext uri="{BB962C8B-B14F-4D97-AF65-F5344CB8AC3E}">
        <p14:creationId xmlns:p14="http://schemas.microsoft.com/office/powerpoint/2010/main" val="164361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67E1-AD0A-CF48-AABB-DC4079E0C028}"/>
              </a:ext>
            </a:extLst>
          </p:cNvPr>
          <p:cNvSpPr>
            <a:spLocks noGrp="1"/>
          </p:cNvSpPr>
          <p:nvPr>
            <p:ph type="ctrTitle"/>
          </p:nvPr>
        </p:nvSpPr>
        <p:spPr>
          <a:xfrm>
            <a:off x="609605" y="3445826"/>
            <a:ext cx="10848623" cy="1123316"/>
          </a:xfrm>
        </p:spPr>
        <p:txBody>
          <a:bodyPr>
            <a:normAutofit/>
          </a:bodyPr>
          <a:lstStyle/>
          <a:p>
            <a:pPr>
              <a:lnSpc>
                <a:spcPct val="90000"/>
              </a:lnSpc>
            </a:pPr>
            <a:r>
              <a:rPr lang="fi-FI" sz="3700" dirty="0"/>
              <a:t>Vaikuttamisen keinoja</a:t>
            </a:r>
            <a:br>
              <a:rPr lang="fi-FI" sz="3700" dirty="0"/>
            </a:br>
            <a:endParaRPr lang="en-FI" sz="3700" dirty="0"/>
          </a:p>
        </p:txBody>
      </p:sp>
    </p:spTree>
    <p:extLst>
      <p:ext uri="{BB962C8B-B14F-4D97-AF65-F5344CB8AC3E}">
        <p14:creationId xmlns:p14="http://schemas.microsoft.com/office/powerpoint/2010/main" val="347121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a:extLst>
              <a:ext uri="{FF2B5EF4-FFF2-40B4-BE49-F238E27FC236}">
                <a16:creationId xmlns:a16="http://schemas.microsoft.com/office/drawing/2014/main" id="{3B13B930-8A73-4906-8935-8D75E50B7279}"/>
              </a:ext>
            </a:extLst>
          </p:cNvPr>
          <p:cNvSpPr>
            <a:spLocks noGrp="1"/>
          </p:cNvSpPr>
          <p:nvPr>
            <p:ph idx="1"/>
          </p:nvPr>
        </p:nvSpPr>
        <p:spPr>
          <a:xfrm>
            <a:off x="9070933" y="1600202"/>
            <a:ext cx="3048035" cy="4146509"/>
          </a:xfrm>
        </p:spPr>
        <p:txBody>
          <a:bodyPr>
            <a:normAutofit/>
          </a:bodyPr>
          <a:lstStyle/>
          <a:p>
            <a:r>
              <a:rPr lang="en-US" dirty="0" err="1"/>
              <a:t>Vaikuttaminen</a:t>
            </a:r>
            <a:endParaRPr lang="en-US" dirty="0"/>
          </a:p>
          <a:p>
            <a:r>
              <a:rPr lang="en-US" dirty="0" err="1"/>
              <a:t>Tiedon</a:t>
            </a:r>
            <a:r>
              <a:rPr lang="en-US" dirty="0"/>
              <a:t> </a:t>
            </a:r>
            <a:r>
              <a:rPr lang="en-US" dirty="0" err="1"/>
              <a:t>lisääminen</a:t>
            </a:r>
            <a:endParaRPr lang="en-US" dirty="0"/>
          </a:p>
          <a:p>
            <a:r>
              <a:rPr lang="en-US" dirty="0"/>
              <a:t>“Propaganda”</a:t>
            </a:r>
          </a:p>
          <a:p>
            <a:r>
              <a:rPr lang="en-US" dirty="0" err="1"/>
              <a:t>Mielipide-vaikuttaminen</a:t>
            </a:r>
            <a:r>
              <a:rPr lang="en-US" dirty="0"/>
              <a:t> </a:t>
            </a:r>
          </a:p>
          <a:p>
            <a:r>
              <a:rPr lang="en-US" dirty="0" err="1"/>
              <a:t>Faktat</a:t>
            </a:r>
            <a:endParaRPr lang="en-US" dirty="0"/>
          </a:p>
          <a:p>
            <a:r>
              <a:rPr lang="en-US" dirty="0" err="1"/>
              <a:t>Tunnevaikuttaminen</a:t>
            </a:r>
            <a:endParaRPr lang="en-US" dirty="0"/>
          </a:p>
          <a:p>
            <a:endParaRPr lang="en-US" dirty="0"/>
          </a:p>
        </p:txBody>
      </p:sp>
      <p:sp>
        <p:nvSpPr>
          <p:cNvPr id="2" name="Title 1"/>
          <p:cNvSpPr>
            <a:spLocks noGrp="1"/>
          </p:cNvSpPr>
          <p:nvPr>
            <p:ph type="title"/>
          </p:nvPr>
        </p:nvSpPr>
        <p:spPr/>
        <p:txBody>
          <a:bodyPr/>
          <a:lstStyle/>
          <a:p>
            <a:r>
              <a:rPr lang="en-US" dirty="0"/>
              <a:t>  </a:t>
            </a:r>
          </a:p>
        </p:txBody>
      </p:sp>
      <p:cxnSp>
        <p:nvCxnSpPr>
          <p:cNvPr id="14" name="Yhdistin: Kulma 13">
            <a:extLst>
              <a:ext uri="{FF2B5EF4-FFF2-40B4-BE49-F238E27FC236}">
                <a16:creationId xmlns:a16="http://schemas.microsoft.com/office/drawing/2014/main" id="{0C5AF75F-9260-4894-BEE2-FC5929498C1A}"/>
              </a:ext>
            </a:extLst>
          </p:cNvPr>
          <p:cNvCxnSpPr>
            <a:cxnSpLocks/>
          </p:cNvCxnSpPr>
          <p:nvPr/>
        </p:nvCxnSpPr>
        <p:spPr>
          <a:xfrm rot="5400000" flipH="1" flipV="1">
            <a:off x="3443280" y="3709989"/>
            <a:ext cx="1066800" cy="94297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Yhdistin: Kulma 16">
            <a:extLst>
              <a:ext uri="{FF2B5EF4-FFF2-40B4-BE49-F238E27FC236}">
                <a16:creationId xmlns:a16="http://schemas.microsoft.com/office/drawing/2014/main" id="{77110A93-A9E1-4FA2-8F58-15C7F7BC3DB9}"/>
              </a:ext>
            </a:extLst>
          </p:cNvPr>
          <p:cNvCxnSpPr>
            <a:cxnSpLocks/>
          </p:cNvCxnSpPr>
          <p:nvPr/>
        </p:nvCxnSpPr>
        <p:spPr>
          <a:xfrm rot="5400000" flipH="1" flipV="1">
            <a:off x="4389431" y="3128434"/>
            <a:ext cx="1066800" cy="94297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Yhdistin: Kulma 17">
            <a:extLst>
              <a:ext uri="{FF2B5EF4-FFF2-40B4-BE49-F238E27FC236}">
                <a16:creationId xmlns:a16="http://schemas.microsoft.com/office/drawing/2014/main" id="{774366EB-A8FB-40BF-A04B-6921475DE305}"/>
              </a:ext>
            </a:extLst>
          </p:cNvPr>
          <p:cNvCxnSpPr>
            <a:cxnSpLocks/>
          </p:cNvCxnSpPr>
          <p:nvPr/>
        </p:nvCxnSpPr>
        <p:spPr>
          <a:xfrm rot="5400000" flipH="1" flipV="1">
            <a:off x="5332407" y="2595034"/>
            <a:ext cx="1066800" cy="94297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 name="Suora yhdysviiva 20">
            <a:extLst>
              <a:ext uri="{FF2B5EF4-FFF2-40B4-BE49-F238E27FC236}">
                <a16:creationId xmlns:a16="http://schemas.microsoft.com/office/drawing/2014/main" id="{63F2D1A9-F74C-4269-B841-D7FDEA9AB154}"/>
              </a:ext>
            </a:extLst>
          </p:cNvPr>
          <p:cNvCxnSpPr>
            <a:cxnSpLocks/>
          </p:cNvCxnSpPr>
          <p:nvPr/>
        </p:nvCxnSpPr>
        <p:spPr>
          <a:xfrm>
            <a:off x="6318245" y="2533120"/>
            <a:ext cx="24383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Yhdistin: Kulma 21">
            <a:extLst>
              <a:ext uri="{FF2B5EF4-FFF2-40B4-BE49-F238E27FC236}">
                <a16:creationId xmlns:a16="http://schemas.microsoft.com/office/drawing/2014/main" id="{6088CE05-2AD6-44CF-9D19-C679A1E7B4D7}"/>
              </a:ext>
            </a:extLst>
          </p:cNvPr>
          <p:cNvCxnSpPr>
            <a:cxnSpLocks/>
          </p:cNvCxnSpPr>
          <p:nvPr/>
        </p:nvCxnSpPr>
        <p:spPr>
          <a:xfrm rot="5400000" flipH="1" flipV="1">
            <a:off x="2503480" y="4243389"/>
            <a:ext cx="1066800" cy="94297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 name="Yhdistin: Kulma 22">
            <a:extLst>
              <a:ext uri="{FF2B5EF4-FFF2-40B4-BE49-F238E27FC236}">
                <a16:creationId xmlns:a16="http://schemas.microsoft.com/office/drawing/2014/main" id="{4FC3E520-AD6E-495C-B4C8-4F51203FB596}"/>
              </a:ext>
            </a:extLst>
          </p:cNvPr>
          <p:cNvCxnSpPr>
            <a:cxnSpLocks/>
          </p:cNvCxnSpPr>
          <p:nvPr/>
        </p:nvCxnSpPr>
        <p:spPr>
          <a:xfrm rot="5400000" flipH="1" flipV="1">
            <a:off x="1560504" y="4795823"/>
            <a:ext cx="1066800" cy="94297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Suora nuoliyhdysviiva 24">
            <a:extLst>
              <a:ext uri="{FF2B5EF4-FFF2-40B4-BE49-F238E27FC236}">
                <a16:creationId xmlns:a16="http://schemas.microsoft.com/office/drawing/2014/main" id="{FECCE3D6-65DF-474A-8852-B4B4EAD988B0}"/>
              </a:ext>
            </a:extLst>
          </p:cNvPr>
          <p:cNvCxnSpPr>
            <a:cxnSpLocks/>
          </p:cNvCxnSpPr>
          <p:nvPr/>
        </p:nvCxnSpPr>
        <p:spPr>
          <a:xfrm flipV="1">
            <a:off x="9096367" y="763771"/>
            <a:ext cx="0" cy="51475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kstiruutu 26">
            <a:extLst>
              <a:ext uri="{FF2B5EF4-FFF2-40B4-BE49-F238E27FC236}">
                <a16:creationId xmlns:a16="http://schemas.microsoft.com/office/drawing/2014/main" id="{7F1E9178-BFB0-471E-A489-99B5DBC2127A}"/>
              </a:ext>
            </a:extLst>
          </p:cNvPr>
          <p:cNvSpPr txBox="1"/>
          <p:nvPr/>
        </p:nvSpPr>
        <p:spPr>
          <a:xfrm>
            <a:off x="541339" y="4133322"/>
            <a:ext cx="2297112" cy="523220"/>
          </a:xfrm>
          <a:prstGeom prst="rect">
            <a:avLst/>
          </a:prstGeom>
          <a:noFill/>
        </p:spPr>
        <p:txBody>
          <a:bodyPr wrap="square" rtlCol="0">
            <a:spAutoFit/>
          </a:bodyPr>
          <a:lstStyle/>
          <a:p>
            <a:r>
              <a:rPr lang="fi-FI" sz="2800" dirty="0"/>
              <a:t>Positiivinen</a:t>
            </a:r>
          </a:p>
        </p:txBody>
      </p:sp>
      <p:sp>
        <p:nvSpPr>
          <p:cNvPr id="28" name="Tekstiruutu 27">
            <a:extLst>
              <a:ext uri="{FF2B5EF4-FFF2-40B4-BE49-F238E27FC236}">
                <a16:creationId xmlns:a16="http://schemas.microsoft.com/office/drawing/2014/main" id="{032B7641-0326-464F-8FD0-538A2CE87B26}"/>
              </a:ext>
            </a:extLst>
          </p:cNvPr>
          <p:cNvSpPr txBox="1"/>
          <p:nvPr/>
        </p:nvSpPr>
        <p:spPr>
          <a:xfrm>
            <a:off x="541339" y="4755617"/>
            <a:ext cx="2297112" cy="523220"/>
          </a:xfrm>
          <a:prstGeom prst="rect">
            <a:avLst/>
          </a:prstGeom>
          <a:noFill/>
        </p:spPr>
        <p:txBody>
          <a:bodyPr wrap="square" rtlCol="0">
            <a:spAutoFit/>
          </a:bodyPr>
          <a:lstStyle/>
          <a:p>
            <a:r>
              <a:rPr lang="fi-FI" sz="2800" dirty="0"/>
              <a:t>Negatiivinen</a:t>
            </a:r>
          </a:p>
        </p:txBody>
      </p:sp>
      <p:cxnSp>
        <p:nvCxnSpPr>
          <p:cNvPr id="8" name="Suora yhdysviiva 7">
            <a:extLst>
              <a:ext uri="{FF2B5EF4-FFF2-40B4-BE49-F238E27FC236}">
                <a16:creationId xmlns:a16="http://schemas.microsoft.com/office/drawing/2014/main" id="{20F4D991-985F-46B9-96EC-E8A8BD5864ED}"/>
              </a:ext>
            </a:extLst>
          </p:cNvPr>
          <p:cNvCxnSpPr>
            <a:cxnSpLocks/>
          </p:cNvCxnSpPr>
          <p:nvPr/>
        </p:nvCxnSpPr>
        <p:spPr>
          <a:xfrm flipV="1">
            <a:off x="541339" y="4697389"/>
            <a:ext cx="8469303" cy="270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kstiruutu 29">
            <a:extLst>
              <a:ext uri="{FF2B5EF4-FFF2-40B4-BE49-F238E27FC236}">
                <a16:creationId xmlns:a16="http://schemas.microsoft.com/office/drawing/2014/main" id="{AA40D018-1C90-42C5-AA1F-6DF1AB6DC5C2}"/>
              </a:ext>
            </a:extLst>
          </p:cNvPr>
          <p:cNvSpPr txBox="1"/>
          <p:nvPr/>
        </p:nvSpPr>
        <p:spPr>
          <a:xfrm>
            <a:off x="1724014" y="5330270"/>
            <a:ext cx="4876797" cy="420564"/>
          </a:xfrm>
          <a:prstGeom prst="rect">
            <a:avLst/>
          </a:prstGeom>
          <a:noFill/>
        </p:spPr>
        <p:txBody>
          <a:bodyPr wrap="square" rtlCol="0">
            <a:spAutoFit/>
          </a:bodyPr>
          <a:lstStyle/>
          <a:p>
            <a:r>
              <a:rPr lang="fi-FI" sz="2133" dirty="0"/>
              <a:t>Kiihkeä vastustus, kieltäminen</a:t>
            </a:r>
          </a:p>
        </p:txBody>
      </p:sp>
      <p:sp>
        <p:nvSpPr>
          <p:cNvPr id="31" name="Tekstiruutu 30">
            <a:extLst>
              <a:ext uri="{FF2B5EF4-FFF2-40B4-BE49-F238E27FC236}">
                <a16:creationId xmlns:a16="http://schemas.microsoft.com/office/drawing/2014/main" id="{4EE2846B-1816-4ACD-A976-14685E389B41}"/>
              </a:ext>
            </a:extLst>
          </p:cNvPr>
          <p:cNvSpPr txBox="1"/>
          <p:nvPr/>
        </p:nvSpPr>
        <p:spPr>
          <a:xfrm>
            <a:off x="2587615" y="4791545"/>
            <a:ext cx="4876797" cy="420564"/>
          </a:xfrm>
          <a:prstGeom prst="rect">
            <a:avLst/>
          </a:prstGeom>
          <a:noFill/>
        </p:spPr>
        <p:txBody>
          <a:bodyPr wrap="square" rtlCol="0">
            <a:spAutoFit/>
          </a:bodyPr>
          <a:lstStyle/>
          <a:p>
            <a:r>
              <a:rPr lang="fi-FI" sz="2133" dirty="0"/>
              <a:t>Vastustuksen väheneminen</a:t>
            </a:r>
          </a:p>
        </p:txBody>
      </p:sp>
      <p:sp>
        <p:nvSpPr>
          <p:cNvPr id="32" name="Tekstiruutu 31">
            <a:extLst>
              <a:ext uri="{FF2B5EF4-FFF2-40B4-BE49-F238E27FC236}">
                <a16:creationId xmlns:a16="http://schemas.microsoft.com/office/drawing/2014/main" id="{2E029264-E900-4CDC-8449-E29C34266E91}"/>
              </a:ext>
            </a:extLst>
          </p:cNvPr>
          <p:cNvSpPr txBox="1"/>
          <p:nvPr/>
        </p:nvSpPr>
        <p:spPr>
          <a:xfrm>
            <a:off x="3533771" y="4200476"/>
            <a:ext cx="4876797" cy="420564"/>
          </a:xfrm>
          <a:prstGeom prst="rect">
            <a:avLst/>
          </a:prstGeom>
          <a:noFill/>
        </p:spPr>
        <p:txBody>
          <a:bodyPr wrap="square" rtlCol="0">
            <a:spAutoFit/>
          </a:bodyPr>
          <a:lstStyle/>
          <a:p>
            <a:r>
              <a:rPr lang="fi-FI" sz="2133" dirty="0"/>
              <a:t>Tiedon lisääminen</a:t>
            </a:r>
          </a:p>
        </p:txBody>
      </p:sp>
      <p:sp>
        <p:nvSpPr>
          <p:cNvPr id="33" name="Tekstiruutu 32">
            <a:extLst>
              <a:ext uri="{FF2B5EF4-FFF2-40B4-BE49-F238E27FC236}">
                <a16:creationId xmlns:a16="http://schemas.microsoft.com/office/drawing/2014/main" id="{3E560159-C6C4-4C56-9CB4-64C6873C6A07}"/>
              </a:ext>
            </a:extLst>
          </p:cNvPr>
          <p:cNvSpPr txBox="1"/>
          <p:nvPr/>
        </p:nvSpPr>
        <p:spPr>
          <a:xfrm>
            <a:off x="4448168" y="3676045"/>
            <a:ext cx="4876797" cy="420564"/>
          </a:xfrm>
          <a:prstGeom prst="rect">
            <a:avLst/>
          </a:prstGeom>
          <a:noFill/>
        </p:spPr>
        <p:txBody>
          <a:bodyPr wrap="square" rtlCol="0">
            <a:spAutoFit/>
          </a:bodyPr>
          <a:lstStyle/>
          <a:p>
            <a:r>
              <a:rPr lang="fi-FI" sz="2133" dirty="0"/>
              <a:t>Tunnereaktion luominen</a:t>
            </a:r>
          </a:p>
        </p:txBody>
      </p:sp>
      <p:sp>
        <p:nvSpPr>
          <p:cNvPr id="34" name="Tekstiruutu 33">
            <a:extLst>
              <a:ext uri="{FF2B5EF4-FFF2-40B4-BE49-F238E27FC236}">
                <a16:creationId xmlns:a16="http://schemas.microsoft.com/office/drawing/2014/main" id="{DF44DA95-EBF1-4211-ADD1-E655CC7DC1CC}"/>
              </a:ext>
            </a:extLst>
          </p:cNvPr>
          <p:cNvSpPr txBox="1"/>
          <p:nvPr/>
        </p:nvSpPr>
        <p:spPr>
          <a:xfrm>
            <a:off x="5375271" y="3107443"/>
            <a:ext cx="4876797" cy="420564"/>
          </a:xfrm>
          <a:prstGeom prst="rect">
            <a:avLst/>
          </a:prstGeom>
          <a:noFill/>
        </p:spPr>
        <p:txBody>
          <a:bodyPr wrap="square" rtlCol="0">
            <a:spAutoFit/>
          </a:bodyPr>
          <a:lstStyle/>
          <a:p>
            <a:r>
              <a:rPr lang="fi-FI" sz="2133" dirty="0"/>
              <a:t>Vakuuttaminen</a:t>
            </a:r>
          </a:p>
        </p:txBody>
      </p:sp>
      <p:sp>
        <p:nvSpPr>
          <p:cNvPr id="35" name="Tekstiruutu 34">
            <a:extLst>
              <a:ext uri="{FF2B5EF4-FFF2-40B4-BE49-F238E27FC236}">
                <a16:creationId xmlns:a16="http://schemas.microsoft.com/office/drawing/2014/main" id="{273BEDBB-EBEC-4102-83C4-B255B8549F41}"/>
              </a:ext>
            </a:extLst>
          </p:cNvPr>
          <p:cNvSpPr txBox="1"/>
          <p:nvPr/>
        </p:nvSpPr>
        <p:spPr>
          <a:xfrm>
            <a:off x="6318244" y="2579913"/>
            <a:ext cx="4876797" cy="420564"/>
          </a:xfrm>
          <a:prstGeom prst="rect">
            <a:avLst/>
          </a:prstGeom>
          <a:noFill/>
        </p:spPr>
        <p:txBody>
          <a:bodyPr wrap="square" rtlCol="0">
            <a:spAutoFit/>
          </a:bodyPr>
          <a:lstStyle/>
          <a:p>
            <a:r>
              <a:rPr lang="fi-FI" sz="2133" dirty="0"/>
              <a:t>Toiminnan luominen</a:t>
            </a:r>
          </a:p>
        </p:txBody>
      </p:sp>
      <p:sp>
        <p:nvSpPr>
          <p:cNvPr id="43" name="Nuoli: Kaareva vasemmalle 42">
            <a:extLst>
              <a:ext uri="{FF2B5EF4-FFF2-40B4-BE49-F238E27FC236}">
                <a16:creationId xmlns:a16="http://schemas.microsoft.com/office/drawing/2014/main" id="{35F061DC-9A94-4C08-9F4B-AA348FFE5B07}"/>
              </a:ext>
            </a:extLst>
          </p:cNvPr>
          <p:cNvSpPr/>
          <p:nvPr/>
        </p:nvSpPr>
        <p:spPr>
          <a:xfrm>
            <a:off x="7358051" y="3784551"/>
            <a:ext cx="1181103" cy="1825675"/>
          </a:xfrm>
          <a:prstGeom prst="curvedLeftArrow">
            <a:avLst/>
          </a:prstGeom>
          <a:gradFill>
            <a:gsLst>
              <a:gs pos="0">
                <a:srgbClr val="FF4438"/>
              </a:gs>
              <a:gs pos="100000">
                <a:srgbClr val="FF443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3077">
              <a:solidFill>
                <a:schemeClr val="tx1"/>
              </a:solidFill>
            </a:endParaRPr>
          </a:p>
        </p:txBody>
      </p:sp>
      <p:sp>
        <p:nvSpPr>
          <p:cNvPr id="45" name="Suorakulmio 44">
            <a:extLst>
              <a:ext uri="{FF2B5EF4-FFF2-40B4-BE49-F238E27FC236}">
                <a16:creationId xmlns:a16="http://schemas.microsoft.com/office/drawing/2014/main" id="{DBC16912-85E0-46F7-940F-A9654C177C96}"/>
              </a:ext>
            </a:extLst>
          </p:cNvPr>
          <p:cNvSpPr/>
          <p:nvPr/>
        </p:nvSpPr>
        <p:spPr>
          <a:xfrm rot="2700000">
            <a:off x="6390449" y="2037798"/>
            <a:ext cx="5826227" cy="2339102"/>
          </a:xfrm>
          <a:prstGeom prst="rect">
            <a:avLst/>
          </a:prstGeom>
          <a:effectLst>
            <a:glow rad="2286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121920" tIns="60960" rIns="121920" bIns="60960">
            <a:spAutoFit/>
          </a:bodyPr>
          <a:lstStyle/>
          <a:p>
            <a:pPr algn="ctr"/>
            <a:r>
              <a:rPr lang="fi-FI" sz="7200" dirty="0">
                <a:ln w="0"/>
                <a:effectLst>
                  <a:outerShdw blurRad="38100" dist="19050" dir="2700000" algn="tl" rotWithShape="0">
                    <a:schemeClr val="dk1">
                      <a:alpha val="40000"/>
                    </a:schemeClr>
                  </a:outerShdw>
                </a:effectLst>
              </a:rPr>
              <a:t>Vaikuttamisen </a:t>
            </a:r>
          </a:p>
          <a:p>
            <a:pPr algn="ctr"/>
            <a:r>
              <a:rPr lang="fi-FI" sz="7200" dirty="0">
                <a:ln w="0"/>
                <a:effectLst>
                  <a:outerShdw blurRad="38100" dist="19050" dir="2700000" algn="tl" rotWithShape="0">
                    <a:schemeClr val="dk1">
                      <a:alpha val="40000"/>
                    </a:schemeClr>
                  </a:outerShdw>
                </a:effectLst>
              </a:rPr>
              <a:t>keinot</a:t>
            </a:r>
          </a:p>
        </p:txBody>
      </p:sp>
      <p:sp>
        <p:nvSpPr>
          <p:cNvPr id="26" name="Tekstin paikkamerkki 1">
            <a:extLst>
              <a:ext uri="{FF2B5EF4-FFF2-40B4-BE49-F238E27FC236}">
                <a16:creationId xmlns:a16="http://schemas.microsoft.com/office/drawing/2014/main" id="{1C835FC3-F576-4B41-925F-4ED39CEAA431}"/>
              </a:ext>
            </a:extLst>
          </p:cNvPr>
          <p:cNvSpPr txBox="1">
            <a:spLocks/>
          </p:cNvSpPr>
          <p:nvPr/>
        </p:nvSpPr>
        <p:spPr>
          <a:xfrm>
            <a:off x="165880" y="234675"/>
            <a:ext cx="7993063" cy="971549"/>
          </a:xfrm>
          <a:prstGeom prst="rect">
            <a:avLst/>
          </a:prstGeom>
        </p:spPr>
        <p:txBody>
          <a:bodyPr/>
          <a:lst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en-US" sz="3200" b="1" dirty="0" err="1">
                <a:latin typeface="Montserrat" panose="00000500000000000000" pitchFamily="2" charset="0"/>
              </a:rPr>
              <a:t>Vaikuttamisen</a:t>
            </a:r>
            <a:r>
              <a:rPr lang="en-US" sz="3200" b="1" dirty="0">
                <a:latin typeface="Montserrat" panose="00000500000000000000" pitchFamily="2" charset="0"/>
              </a:rPr>
              <a:t> </a:t>
            </a:r>
            <a:r>
              <a:rPr lang="en-US" sz="3200" b="1" dirty="0" err="1">
                <a:latin typeface="Montserrat" panose="00000500000000000000" pitchFamily="2" charset="0"/>
              </a:rPr>
              <a:t>portaat</a:t>
            </a:r>
            <a:endParaRPr lang="fi-FI" sz="3200" b="1" dirty="0">
              <a:latin typeface="Montserrat" panose="00000500000000000000" pitchFamily="2" charset="0"/>
            </a:endParaRPr>
          </a:p>
        </p:txBody>
      </p:sp>
    </p:spTree>
    <p:extLst>
      <p:ext uri="{BB962C8B-B14F-4D97-AF65-F5344CB8AC3E}">
        <p14:creationId xmlns:p14="http://schemas.microsoft.com/office/powerpoint/2010/main" val="16673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heel(1)">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arn(inVertical)">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43" grpId="0" animBg="1"/>
      <p:bldP spid="45" grpId="0" animBg="1"/>
    </p:bldLst>
  </p:timing>
</p:sld>
</file>

<file path=ppt/theme/theme1.xml><?xml version="1.0" encoding="utf-8"?>
<a:theme xmlns:a="http://schemas.openxmlformats.org/drawingml/2006/main" name="Tekstipohjat harmaalla taustalla">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A3C55E49-352D-4D35-B181-377753DCFF1B}"/>
    </a:ext>
  </a:extLst>
</a:theme>
</file>

<file path=ppt/theme/theme2.xml><?xml version="1.0" encoding="utf-8"?>
<a:theme xmlns:a="http://schemas.openxmlformats.org/drawingml/2006/main" name="1_Graafi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9E058572-6C36-4A3E-8570-B438E96D235D}"/>
    </a:ext>
  </a:extLst>
</a:theme>
</file>

<file path=ppt/theme/theme3.xml><?xml version="1.0" encoding="utf-8"?>
<a:theme xmlns:a="http://schemas.openxmlformats.org/drawingml/2006/main" name="Aloitus, lopetus ja välisivu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954C35D8-5A08-4937-B83C-6B0EBD5357D2}"/>
    </a:ext>
  </a:extLst>
</a:theme>
</file>

<file path=ppt/theme/theme4.xml><?xml version="1.0" encoding="utf-8"?>
<a:theme xmlns:a="http://schemas.openxmlformats.org/drawingml/2006/main" name="Tekstipohja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005D424C-90ED-4CEE-8751-322F953AAA5F}"/>
    </a:ext>
  </a:extLst>
</a:theme>
</file>

<file path=ppt/theme/theme5.xml><?xml version="1.0" encoding="utf-8"?>
<a:theme xmlns:a="http://schemas.openxmlformats.org/drawingml/2006/main" name="Kuvapohja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E72D9CDB-2408-4916-BA0F-B093A20F4D33}"/>
    </a:ext>
  </a:extLst>
</a:theme>
</file>

<file path=ppt/theme/theme6.xml><?xml version="1.0" encoding="utf-8"?>
<a:theme xmlns:a="http://schemas.openxmlformats.org/drawingml/2006/main" name="1_Tekstipohjat harmaalla taustalla">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BB632C06-7E9F-4625-A709-D259D53758D2}" vid="{5A621C06-B4A0-4CCD-A0C0-855F3404061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SAK_2021_laaja</Template>
  <TotalTime>327</TotalTime>
  <Words>1686</Words>
  <Application>Microsoft Office PowerPoint</Application>
  <PresentationFormat>Laajakuva</PresentationFormat>
  <Paragraphs>284</Paragraphs>
  <Slides>26</Slides>
  <Notes>17</Notes>
  <HiddenSlides>0</HiddenSlides>
  <MMClips>0</MMClips>
  <ScaleCrop>false</ScaleCrop>
  <HeadingPairs>
    <vt:vector size="6" baseType="variant">
      <vt:variant>
        <vt:lpstr>Käytetyt fontit</vt:lpstr>
      </vt:variant>
      <vt:variant>
        <vt:i4>9</vt:i4>
      </vt:variant>
      <vt:variant>
        <vt:lpstr>Teema</vt:lpstr>
      </vt:variant>
      <vt:variant>
        <vt:i4>6</vt:i4>
      </vt:variant>
      <vt:variant>
        <vt:lpstr>Dian otsikot</vt:lpstr>
      </vt:variant>
      <vt:variant>
        <vt:i4>26</vt:i4>
      </vt:variant>
    </vt:vector>
  </HeadingPairs>
  <TitlesOfParts>
    <vt:vector size="41" baseType="lpstr">
      <vt:lpstr>Arial</vt:lpstr>
      <vt:lpstr>Montserrat Medium</vt:lpstr>
      <vt:lpstr>Klavika Light</vt:lpstr>
      <vt:lpstr>Franklin Gothic Book</vt:lpstr>
      <vt:lpstr>Calibri</vt:lpstr>
      <vt:lpstr>Montserrat</vt:lpstr>
      <vt:lpstr>Wingdings</vt:lpstr>
      <vt:lpstr>Montserrat Light</vt:lpstr>
      <vt:lpstr>Montserrat SemiBold</vt:lpstr>
      <vt:lpstr>Tekstipohjat harmaalla taustalla</vt:lpstr>
      <vt:lpstr>1_Graafit</vt:lpstr>
      <vt:lpstr>Aloitus, lopetus ja välisivut</vt:lpstr>
      <vt:lpstr>Tekstipohjat</vt:lpstr>
      <vt:lpstr>Kuvapohjat</vt:lpstr>
      <vt:lpstr>1_Tekstipohjat harmaalla taustalla</vt:lpstr>
      <vt:lpstr>PowerPoint-esitys</vt:lpstr>
      <vt:lpstr>PowerPoint-esitys</vt:lpstr>
      <vt:lpstr>PowerPoint-esitys</vt:lpstr>
      <vt:lpstr>PowerPoint-esitys</vt:lpstr>
      <vt:lpstr>PowerPoint-esitys</vt:lpstr>
      <vt:lpstr>PowerPoint-esitys</vt:lpstr>
      <vt:lpstr>PowerPoint-esitys</vt:lpstr>
      <vt:lpstr>Vaikuttamisen keinoja </vt:lpstr>
      <vt:lpstr>  </vt:lpstr>
      <vt:lpstr>PowerPoint-esitys</vt:lpstr>
      <vt:lpstr>PowerPoint-esitys</vt:lpstr>
      <vt:lpstr>PowerPoint-esitys</vt:lpstr>
      <vt:lpstr>PowerPoint-esitys</vt:lpstr>
      <vt:lpstr>PowerPoint-esitys</vt:lpstr>
      <vt:lpstr>PowerPoint-esitys</vt:lpstr>
      <vt:lpstr>PowerPoint-esitys</vt:lpstr>
      <vt:lpstr>PowerPoint-esitys</vt:lpstr>
      <vt:lpstr>Eduskuntavaalit 2023</vt:lpstr>
      <vt:lpstr>PowerPoint-esitys</vt:lpstr>
      <vt:lpstr>PowerPoint-esitys</vt:lpstr>
      <vt:lpstr>PowerPoint-esitys</vt:lpstr>
      <vt:lpstr>PowerPoint-esitys</vt:lpstr>
      <vt:lpstr>Eduskuntavaalit 2023 – teemoja ja toimintaa</vt:lpstr>
      <vt:lpstr>PowerPoint-esitys</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Jokisalo Saku</dc:creator>
  <cp:keywords/>
  <dc:description/>
  <cp:lastModifiedBy>Taina Ruuhilehto</cp:lastModifiedBy>
  <cp:revision>7</cp:revision>
  <cp:lastPrinted>2020-08-03T04:34:07Z</cp:lastPrinted>
  <dcterms:created xsi:type="dcterms:W3CDTF">2022-04-07T10:00:19Z</dcterms:created>
  <dcterms:modified xsi:type="dcterms:W3CDTF">2022-10-09T05:55:36Z</dcterms:modified>
  <cp:category/>
</cp:coreProperties>
</file>