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68" r:id="rId4"/>
    <p:sldMasterId id="2147483682" r:id="rId5"/>
  </p:sldMasterIdLst>
  <p:notesMasterIdLst>
    <p:notesMasterId r:id="rId29"/>
  </p:notesMasterIdLst>
  <p:handoutMasterIdLst>
    <p:handoutMasterId r:id="rId30"/>
  </p:handoutMasterIdLst>
  <p:sldIdLst>
    <p:sldId id="419" r:id="rId6"/>
    <p:sldId id="421" r:id="rId7"/>
    <p:sldId id="417" r:id="rId8"/>
    <p:sldId id="402" r:id="rId9"/>
    <p:sldId id="423" r:id="rId10"/>
    <p:sldId id="445" r:id="rId11"/>
    <p:sldId id="473" r:id="rId12"/>
    <p:sldId id="449" r:id="rId13"/>
    <p:sldId id="475" r:id="rId14"/>
    <p:sldId id="450" r:id="rId15"/>
    <p:sldId id="477" r:id="rId16"/>
    <p:sldId id="447" r:id="rId17"/>
    <p:sldId id="476" r:id="rId18"/>
    <p:sldId id="451" r:id="rId19"/>
    <p:sldId id="453" r:id="rId20"/>
    <p:sldId id="353" r:id="rId21"/>
    <p:sldId id="448" r:id="rId22"/>
    <p:sldId id="458" r:id="rId23"/>
    <p:sldId id="444" r:id="rId24"/>
    <p:sldId id="470" r:id="rId25"/>
    <p:sldId id="465" r:id="rId26"/>
    <p:sldId id="466" r:id="rId27"/>
    <p:sldId id="425" r:id="rId28"/>
  </p:sldIdLst>
  <p:sldSz cx="9144000" cy="5715000" type="screen16x10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DM Sans" panose="020B0604020202020204" pitchFamily="2" charset="0"/>
      <p:regular r:id="rId37"/>
      <p:bold r:id="rId38"/>
      <p:italic r:id="rId39"/>
      <p:boldItalic r:id="rId40"/>
    </p:embeddedFont>
    <p:embeddedFont>
      <p:font typeface="Franklin Gothic Book" panose="020B0503020102020204" pitchFamily="34" charset="0"/>
      <p:regular r:id="rId41"/>
      <p:italic r:id="rId42"/>
    </p:embeddedFont>
    <p:embeddedFont>
      <p:font typeface="Franklin Gothic Medium" panose="020B0603020102020204" pitchFamily="34" charset="0"/>
      <p:regular r:id="rId43"/>
      <p:italic r:id="rId44"/>
    </p:embeddedFont>
    <p:embeddedFont>
      <p:font typeface="Montserrat" panose="00000500000000000000" pitchFamily="2" charset="0"/>
      <p:regular r:id="rId45"/>
      <p:bold r:id="rId46"/>
      <p:italic r:id="rId47"/>
      <p:boldItalic r:id="rId48"/>
    </p:embeddedFont>
    <p:embeddedFont>
      <p:font typeface="Montserrat Light" panose="00000400000000000000" pitchFamily="2" charset="0"/>
      <p:regular r:id="rId49"/>
      <p:italic r:id="rId50"/>
    </p:embeddedFont>
    <p:embeddedFont>
      <p:font typeface="Montserrat Medium" panose="00000600000000000000" pitchFamily="2" charset="0"/>
      <p:regular r:id="rId51"/>
      <p:italic r:id="rId52"/>
    </p:embeddedFont>
    <p:embeddedFont>
      <p:font typeface="Montserrat SemiBold" panose="00000700000000000000" pitchFamily="2" charset="0"/>
      <p:bold r:id="rId53"/>
      <p:boldItalic r:id="rId5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ihlajaniemi Marjo" initials="PM" lastIdx="11" clrIdx="0">
    <p:extLst>
      <p:ext uri="{19B8F6BF-5375-455C-9EA6-DF929625EA0E}">
        <p15:presenceInfo xmlns:p15="http://schemas.microsoft.com/office/powerpoint/2012/main" userId="S::marjo.pihlajaniemi@sak.fi::1654b799-c1cc-42e2-9781-5ec85396dff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BACF"/>
    <a:srgbClr val="6BB9A5"/>
    <a:srgbClr val="B4DE86"/>
    <a:srgbClr val="EB0089"/>
    <a:srgbClr val="F5E3F0"/>
    <a:srgbClr val="0071BA"/>
    <a:srgbClr val="A64BAD"/>
    <a:srgbClr val="9596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410" autoAdjust="0"/>
    <p:restoredTop sz="90468" autoAdjust="0"/>
  </p:normalViewPr>
  <p:slideViewPr>
    <p:cSldViewPr snapToGrid="0" snapToObjects="1">
      <p:cViewPr varScale="1">
        <p:scale>
          <a:sx n="75" d="100"/>
          <a:sy n="75" d="100"/>
        </p:scale>
        <p:origin x="912" y="44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9.fntdata"/><Relationship Id="rId21" Type="http://schemas.openxmlformats.org/officeDocument/2006/relationships/slide" Target="slides/slide16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commentAuthors" Target="commentAuthor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font" Target="fonts/font23.fntdata"/><Relationship Id="rId58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font" Target="fonts/font21.fntdata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59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font" Target="fonts/font11.fntdata"/><Relationship Id="rId54" Type="http://schemas.openxmlformats.org/officeDocument/2006/relationships/font" Target="fonts/font24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57" Type="http://schemas.openxmlformats.org/officeDocument/2006/relationships/viewProps" Target="viewProps.xml"/><Relationship Id="rId10" Type="http://schemas.openxmlformats.org/officeDocument/2006/relationships/slide" Target="slides/slide5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font" Target="fonts/font22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A8462F-C259-D646-A144-CC292F11CDDD}" type="datetimeFigureOut">
              <a:t>22.10.2022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D165D5-A6BD-1742-A3F7-FD73FA407A6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4131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DAB9BA-03A4-2640-B45D-B5280DA59C80}" type="datetimeFigureOut">
              <a:t>22.10.2022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1A5AA5-429D-7648-8B34-2BDDC672BC1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58825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 teksti + kuva / va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29EA8A31-38A9-4549-8440-3A6162ECD8F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72000" y="8217"/>
            <a:ext cx="4572000" cy="5715000"/>
          </a:xfrm>
          <a:prstGeom prst="rect">
            <a:avLst/>
          </a:prstGeo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13551A7-1CFB-E74E-BA3E-2EA16BD931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1494" y="1057011"/>
            <a:ext cx="3645694" cy="163240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50" b="1" i="0">
                <a:latin typeface="Montserrat SemiBold" pitchFamily="2" charset="77"/>
              </a:defRPr>
            </a:lvl1pPr>
            <a:lvl2pPr marL="342892" indent="0">
              <a:buFontTx/>
              <a:buNone/>
              <a:defRPr/>
            </a:lvl2pPr>
            <a:lvl3pPr marL="685783" indent="0">
              <a:buFontTx/>
              <a:buNone/>
              <a:defRPr/>
            </a:lvl3pPr>
            <a:lvl4pPr marL="1028675" indent="0">
              <a:buFontTx/>
              <a:buNone/>
              <a:defRPr/>
            </a:lvl4pPr>
            <a:lvl5pPr marL="1371566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1174E07-0DEF-754D-9B33-F756642463D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494" y="2865717"/>
            <a:ext cx="3645694" cy="236244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 b="0" i="0">
                <a:latin typeface="Montserrat" pitchFamily="2" charset="77"/>
              </a:defRPr>
            </a:lvl1pPr>
            <a:lvl2pPr marL="342892" indent="0">
              <a:buFont typeface="+mj-lt"/>
              <a:buNone/>
              <a:defRPr/>
            </a:lvl2pPr>
            <a:lvl3pPr marL="685783" indent="0">
              <a:buFont typeface="+mj-lt"/>
              <a:buNone/>
              <a:defRPr/>
            </a:lvl3pPr>
            <a:lvl4pPr marL="1028675" indent="0">
              <a:buFont typeface="+mj-lt"/>
              <a:buNone/>
              <a:defRPr/>
            </a:lvl4pPr>
            <a:lvl5pPr marL="1371566" indent="0">
              <a:buFont typeface="+mj-lt"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4526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3394B3-2345-8142-9005-BC268D0446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9C5B97-D4D6-0043-9DF2-C5E27D4924CB}" type="slidenum">
              <a:rPr lang="en-FI" smtClean="0"/>
              <a:t>‹#›</a:t>
            </a:fld>
            <a:endParaRPr lang="en-FI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334C6EB8-9B17-A84F-A8A2-FCBE96CA92C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582308" y="3326296"/>
            <a:ext cx="4299670" cy="2388705"/>
          </a:xfrm>
          <a:custGeom>
            <a:avLst/>
            <a:gdLst>
              <a:gd name="connsiteX0" fmla="*/ 2866447 w 5732893"/>
              <a:gd name="connsiteY0" fmla="*/ 0 h 2866446"/>
              <a:gd name="connsiteX1" fmla="*/ 5732893 w 5732893"/>
              <a:gd name="connsiteY1" fmla="*/ 2866446 h 2866446"/>
              <a:gd name="connsiteX2" fmla="*/ 0 w 5732893"/>
              <a:gd name="connsiteY2" fmla="*/ 2866446 h 2866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32893" h="2866446">
                <a:moveTo>
                  <a:pt x="2866447" y="0"/>
                </a:moveTo>
                <a:lnTo>
                  <a:pt x="5732893" y="2866446"/>
                </a:lnTo>
                <a:lnTo>
                  <a:pt x="0" y="2866446"/>
                </a:lnTo>
                <a:close/>
              </a:path>
            </a:pathLst>
          </a:custGeo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900"/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0C559397-F625-8148-8AD3-921E6F05585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515163"/>
            <a:ext cx="4572000" cy="4199837"/>
          </a:xfrm>
          <a:custGeom>
            <a:avLst/>
            <a:gdLst>
              <a:gd name="connsiteX0" fmla="*/ 2917466 w 6096000"/>
              <a:gd name="connsiteY0" fmla="*/ 0 h 5039804"/>
              <a:gd name="connsiteX1" fmla="*/ 6096000 w 6096000"/>
              <a:gd name="connsiteY1" fmla="*/ 3178535 h 5039804"/>
              <a:gd name="connsiteX2" fmla="*/ 6096000 w 6096000"/>
              <a:gd name="connsiteY2" fmla="*/ 5039804 h 5039804"/>
              <a:gd name="connsiteX3" fmla="*/ 2122338 w 6096000"/>
              <a:gd name="connsiteY3" fmla="*/ 5039804 h 5039804"/>
              <a:gd name="connsiteX4" fmla="*/ 0 w 6096000"/>
              <a:gd name="connsiteY4" fmla="*/ 2917467 h 5039804"/>
              <a:gd name="connsiteX5" fmla="*/ 0 w 6096000"/>
              <a:gd name="connsiteY5" fmla="*/ 2917466 h 5039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5039804">
                <a:moveTo>
                  <a:pt x="2917466" y="0"/>
                </a:moveTo>
                <a:lnTo>
                  <a:pt x="6096000" y="3178535"/>
                </a:lnTo>
                <a:lnTo>
                  <a:pt x="6096000" y="5039804"/>
                </a:lnTo>
                <a:lnTo>
                  <a:pt x="2122338" y="5039804"/>
                </a:lnTo>
                <a:lnTo>
                  <a:pt x="0" y="2917467"/>
                </a:lnTo>
                <a:lnTo>
                  <a:pt x="0" y="2917466"/>
                </a:lnTo>
                <a:close/>
              </a:path>
            </a:pathLst>
          </a:custGeo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900"/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1CE46C3-FA4B-F646-8193-3EBD4DD2CB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1494" y="1057011"/>
            <a:ext cx="3645694" cy="117520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50" b="1" i="0">
                <a:latin typeface="Montserrat SemiBold" pitchFamily="2" charset="77"/>
              </a:defRPr>
            </a:lvl1pPr>
            <a:lvl2pPr marL="342892" indent="0">
              <a:buFontTx/>
              <a:buNone/>
              <a:defRPr/>
            </a:lvl2pPr>
            <a:lvl3pPr marL="685783" indent="0">
              <a:buFontTx/>
              <a:buNone/>
              <a:defRPr/>
            </a:lvl3pPr>
            <a:lvl4pPr marL="1028675" indent="0">
              <a:buFontTx/>
              <a:buNone/>
              <a:defRPr/>
            </a:lvl4pPr>
            <a:lvl5pPr marL="1371566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745F479-1D89-9F4A-8374-E0551DA908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1493" y="2388704"/>
            <a:ext cx="3645694" cy="134335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 b="0" i="0">
                <a:latin typeface="Montserrat" pitchFamily="2" charset="77"/>
              </a:defRPr>
            </a:lvl1pPr>
            <a:lvl2pPr marL="342892" indent="0">
              <a:buFont typeface="+mj-lt"/>
              <a:buNone/>
              <a:defRPr/>
            </a:lvl2pPr>
            <a:lvl3pPr marL="685783" indent="0">
              <a:buFont typeface="+mj-lt"/>
              <a:buNone/>
              <a:defRPr/>
            </a:lvl3pPr>
            <a:lvl4pPr marL="1028675" indent="0">
              <a:buFont typeface="+mj-lt"/>
              <a:buNone/>
              <a:defRPr/>
            </a:lvl4pPr>
            <a:lvl5pPr marL="1371566" indent="0">
              <a:buFont typeface="+mj-lt"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1245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D6A088-5ED2-454B-BEC5-6EDA1B6E67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9C5B97-D4D6-0043-9DF2-C5E27D4924CB}" type="slidenum">
              <a:rPr lang="en-FI" smtClean="0"/>
              <a:t>‹#›</a:t>
            </a:fld>
            <a:endParaRPr lang="en-FI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EC2D298-CF71-274B-ACC4-71844956DFD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" y="0"/>
            <a:ext cx="9143999" cy="2857500"/>
          </a:xfrm>
          <a:prstGeom prst="rect">
            <a:avLst/>
          </a:prstGeom>
          <a:pattFill prst="pct5">
            <a:fgClr>
              <a:schemeClr val="bg1">
                <a:lumMod val="6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900"/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FA9E58F8-FDF0-104D-ACE4-87B63F26B5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0"/>
            <a:ext cx="4572000" cy="2857500"/>
          </a:xfrm>
          <a:prstGeom prst="rect">
            <a:avLst/>
          </a:prstGeom>
          <a:solidFill>
            <a:schemeClr val="bg2">
              <a:alpha val="24000"/>
            </a:schemeClr>
          </a:solidFill>
        </p:spPr>
        <p:txBody>
          <a:bodyPr lIns="684000" rIns="360000" anchor="ctr"/>
          <a:lstStyle>
            <a:lvl1pPr marL="0" indent="0">
              <a:buFontTx/>
              <a:buNone/>
              <a:defRPr sz="2700" b="1" i="0">
                <a:solidFill>
                  <a:schemeClr val="bg1"/>
                </a:solidFill>
                <a:latin typeface="Montserrat SemiBold" pitchFamily="2" charset="77"/>
              </a:defRPr>
            </a:lvl1pPr>
            <a:lvl2pPr marL="342892" indent="0">
              <a:buFontTx/>
              <a:buNone/>
              <a:defRPr/>
            </a:lvl2pPr>
            <a:lvl3pPr marL="685783" indent="0">
              <a:buFontTx/>
              <a:buNone/>
              <a:defRPr/>
            </a:lvl3pPr>
            <a:lvl4pPr marL="1028675" indent="0">
              <a:buFontTx/>
              <a:buNone/>
              <a:defRPr/>
            </a:lvl4pPr>
            <a:lvl5pPr marL="1371566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22582131-E6D2-2A46-AF78-DD8F5C8B17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1494" y="3561898"/>
            <a:ext cx="1863329" cy="95572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 b="0" i="0">
                <a:latin typeface="Montserrat" pitchFamily="2" charset="77"/>
              </a:defRPr>
            </a:lvl1pPr>
            <a:lvl2pPr marL="342892" indent="0">
              <a:buFont typeface="+mj-lt"/>
              <a:buNone/>
              <a:defRPr/>
            </a:lvl2pPr>
            <a:lvl3pPr marL="685783" indent="0">
              <a:buFont typeface="+mj-lt"/>
              <a:buNone/>
              <a:defRPr/>
            </a:lvl3pPr>
            <a:lvl4pPr marL="1028675" indent="0">
              <a:buFont typeface="+mj-lt"/>
              <a:buNone/>
              <a:defRPr/>
            </a:lvl4pPr>
            <a:lvl5pPr marL="1371566" indent="0">
              <a:buFont typeface="+mj-lt"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7712B4FD-497A-C44A-83AB-FA9F35A1C33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600325" y="3561897"/>
            <a:ext cx="1863329" cy="95572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 b="0" i="0">
                <a:latin typeface="Montserrat" pitchFamily="2" charset="77"/>
              </a:defRPr>
            </a:lvl1pPr>
            <a:lvl2pPr marL="342892" indent="0">
              <a:buFont typeface="+mj-lt"/>
              <a:buNone/>
              <a:defRPr/>
            </a:lvl2pPr>
            <a:lvl3pPr marL="685783" indent="0">
              <a:buFont typeface="+mj-lt"/>
              <a:buNone/>
              <a:defRPr/>
            </a:lvl3pPr>
            <a:lvl4pPr marL="1028675" indent="0">
              <a:buFont typeface="+mj-lt"/>
              <a:buNone/>
              <a:defRPr/>
            </a:lvl4pPr>
            <a:lvl5pPr marL="1371566" indent="0">
              <a:buFont typeface="+mj-lt"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6BBA082-5D4E-9A42-A093-8459D97BE5D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80347" y="3561895"/>
            <a:ext cx="1863329" cy="95572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 b="0" i="0">
                <a:latin typeface="Montserrat" pitchFamily="2" charset="77"/>
              </a:defRPr>
            </a:lvl1pPr>
            <a:lvl2pPr marL="342892" indent="0">
              <a:buFont typeface="+mj-lt"/>
              <a:buNone/>
              <a:defRPr/>
            </a:lvl2pPr>
            <a:lvl3pPr marL="685783" indent="0">
              <a:buFont typeface="+mj-lt"/>
              <a:buNone/>
              <a:defRPr/>
            </a:lvl3pPr>
            <a:lvl4pPr marL="1028675" indent="0">
              <a:buFont typeface="+mj-lt"/>
              <a:buNone/>
              <a:defRPr/>
            </a:lvl4pPr>
            <a:lvl5pPr marL="1371566" indent="0">
              <a:buFont typeface="+mj-lt"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4E9DAEB1-DA99-864F-BF63-C90DF92F8C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59179" y="3561895"/>
            <a:ext cx="1863329" cy="95572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 b="0" i="0">
                <a:latin typeface="Montserrat" pitchFamily="2" charset="77"/>
              </a:defRPr>
            </a:lvl1pPr>
            <a:lvl2pPr marL="342892" indent="0">
              <a:buFont typeface="+mj-lt"/>
              <a:buNone/>
              <a:defRPr/>
            </a:lvl2pPr>
            <a:lvl3pPr marL="685783" indent="0">
              <a:buFont typeface="+mj-lt"/>
              <a:buNone/>
              <a:defRPr/>
            </a:lvl3pPr>
            <a:lvl4pPr marL="1028675" indent="0">
              <a:buFont typeface="+mj-lt"/>
              <a:buNone/>
              <a:defRPr/>
            </a:lvl4pPr>
            <a:lvl5pPr marL="1371566" indent="0">
              <a:buFont typeface="+mj-lt"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94258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D221D-D40A-8548-9E65-2C70DDB66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1FE225-3CD1-5945-9136-3E0E19BF05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9C5B97-D4D6-0043-9DF2-C5E27D4924CB}" type="slidenum">
              <a:rPr lang="en-FI" smtClean="0"/>
              <a:t>‹#›</a:t>
            </a:fld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6191399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E17CC7-9B58-A545-9784-ECDB79DFD2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9C5B97-D4D6-0043-9DF2-C5E27D4924CB}" type="slidenum">
              <a:rPr lang="en-FI" smtClean="0"/>
              <a:t>‹#›</a:t>
            </a:fld>
            <a:endParaRPr lang="en-FI" dirty="0"/>
          </a:p>
        </p:txBody>
      </p:sp>
      <p:sp>
        <p:nvSpPr>
          <p:cNvPr id="4" name="Folded Corner 3">
            <a:extLst>
              <a:ext uri="{FF2B5EF4-FFF2-40B4-BE49-F238E27FC236}">
                <a16:creationId xmlns:a16="http://schemas.microsoft.com/office/drawing/2014/main" id="{74483867-BDE8-6F45-9373-82A52FF8CEA6}"/>
              </a:ext>
            </a:extLst>
          </p:cNvPr>
          <p:cNvSpPr/>
          <p:nvPr userDrawn="1"/>
        </p:nvSpPr>
        <p:spPr>
          <a:xfrm>
            <a:off x="521494" y="2857500"/>
            <a:ext cx="1863329" cy="1920689"/>
          </a:xfrm>
          <a:prstGeom prst="foldedCorner">
            <a:avLst/>
          </a:prstGeom>
          <a:solidFill>
            <a:schemeClr val="accent3"/>
          </a:solidFill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fi-FI" sz="1620"/>
          </a:p>
        </p:txBody>
      </p:sp>
      <p:sp>
        <p:nvSpPr>
          <p:cNvPr id="5" name="Folded Corner 4">
            <a:extLst>
              <a:ext uri="{FF2B5EF4-FFF2-40B4-BE49-F238E27FC236}">
                <a16:creationId xmlns:a16="http://schemas.microsoft.com/office/drawing/2014/main" id="{11928E19-0286-574A-B766-ED21701E3DA8}"/>
              </a:ext>
            </a:extLst>
          </p:cNvPr>
          <p:cNvSpPr/>
          <p:nvPr userDrawn="1"/>
        </p:nvSpPr>
        <p:spPr>
          <a:xfrm>
            <a:off x="2600325" y="2857499"/>
            <a:ext cx="1863329" cy="1920689"/>
          </a:xfrm>
          <a:prstGeom prst="foldedCorner">
            <a:avLst/>
          </a:prstGeom>
          <a:solidFill>
            <a:schemeClr val="accent2"/>
          </a:solidFill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fi-FI" sz="1620"/>
          </a:p>
        </p:txBody>
      </p:sp>
      <p:sp>
        <p:nvSpPr>
          <p:cNvPr id="6" name="Folded Corner 5">
            <a:extLst>
              <a:ext uri="{FF2B5EF4-FFF2-40B4-BE49-F238E27FC236}">
                <a16:creationId xmlns:a16="http://schemas.microsoft.com/office/drawing/2014/main" id="{34DACAE3-9CCE-A344-9414-B18AC4A69786}"/>
              </a:ext>
            </a:extLst>
          </p:cNvPr>
          <p:cNvSpPr/>
          <p:nvPr userDrawn="1"/>
        </p:nvSpPr>
        <p:spPr>
          <a:xfrm>
            <a:off x="4680347" y="2857498"/>
            <a:ext cx="1863329" cy="1920689"/>
          </a:xfrm>
          <a:prstGeom prst="foldedCorner">
            <a:avLst/>
          </a:prstGeom>
          <a:solidFill>
            <a:schemeClr val="accent4"/>
          </a:solidFill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fi-FI" sz="1620"/>
          </a:p>
        </p:txBody>
      </p:sp>
      <p:sp>
        <p:nvSpPr>
          <p:cNvPr id="7" name="Folded Corner 6">
            <a:extLst>
              <a:ext uri="{FF2B5EF4-FFF2-40B4-BE49-F238E27FC236}">
                <a16:creationId xmlns:a16="http://schemas.microsoft.com/office/drawing/2014/main" id="{7FC15DDD-EBEB-624E-8CC7-51C813883875}"/>
              </a:ext>
            </a:extLst>
          </p:cNvPr>
          <p:cNvSpPr/>
          <p:nvPr userDrawn="1"/>
        </p:nvSpPr>
        <p:spPr>
          <a:xfrm>
            <a:off x="6759178" y="2857501"/>
            <a:ext cx="1863329" cy="1920689"/>
          </a:xfrm>
          <a:prstGeom prst="foldedCorner">
            <a:avLst/>
          </a:prstGeom>
          <a:solidFill>
            <a:schemeClr val="accent1"/>
          </a:solidFill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fi-FI" sz="162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4D76E3D0-0052-464D-B880-7757B2CA0F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1494" y="1057011"/>
            <a:ext cx="3645694" cy="117520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50" b="1" i="0">
                <a:latin typeface="Montserrat" pitchFamily="2" charset="77"/>
              </a:defRPr>
            </a:lvl1pPr>
            <a:lvl2pPr marL="342892" indent="0">
              <a:buFontTx/>
              <a:buNone/>
              <a:defRPr/>
            </a:lvl2pPr>
            <a:lvl3pPr marL="685783" indent="0">
              <a:buFontTx/>
              <a:buNone/>
              <a:defRPr/>
            </a:lvl3pPr>
            <a:lvl4pPr marL="1028675" indent="0">
              <a:buFontTx/>
              <a:buNone/>
              <a:defRPr/>
            </a:lvl4pPr>
            <a:lvl5pPr marL="1371566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6C2DFA8F-B49B-EE49-BF65-6A2D93AE8E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1493" y="2232212"/>
            <a:ext cx="3645694" cy="134335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 b="0" i="0">
                <a:latin typeface="Montserrat" pitchFamily="2" charset="77"/>
              </a:defRPr>
            </a:lvl1pPr>
            <a:lvl2pPr marL="342892" indent="0">
              <a:buFont typeface="+mj-lt"/>
              <a:buNone/>
              <a:defRPr/>
            </a:lvl2pPr>
            <a:lvl3pPr marL="685783" indent="0">
              <a:buFont typeface="+mj-lt"/>
              <a:buNone/>
              <a:defRPr/>
            </a:lvl3pPr>
            <a:lvl4pPr marL="1028675" indent="0">
              <a:buFont typeface="+mj-lt"/>
              <a:buNone/>
              <a:defRPr/>
            </a:lvl4pPr>
            <a:lvl5pPr marL="1371566" indent="0">
              <a:buFont typeface="+mj-lt"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32439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oitus - punainen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AK-logo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0098" y="2224359"/>
            <a:ext cx="2703806" cy="126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8369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Lopetus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1" y="2871521"/>
            <a:ext cx="8136467" cy="936097"/>
          </a:xfrm>
        </p:spPr>
        <p:txBody>
          <a:bodyPr>
            <a:noAutofit/>
          </a:bodyPr>
          <a:lstStyle>
            <a:lvl1pPr>
              <a:defRPr sz="4320"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Kiitos.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5668" y="4116916"/>
            <a:ext cx="8128000" cy="1267885"/>
          </a:xfrm>
        </p:spPr>
        <p:txBody>
          <a:bodyPr/>
          <a:lstStyle>
            <a:lvl1pPr marL="0" indent="0" algn="l">
              <a:buNone/>
              <a:defRPr baseline="0">
                <a:solidFill>
                  <a:srgbClr val="FFFFFF"/>
                </a:solidFill>
              </a:defRPr>
            </a:lvl1pPr>
            <a:lvl2pPr marL="411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Etunimi Sukunimi</a:t>
            </a:r>
            <a:br>
              <a:rPr lang="fi-FI"/>
            </a:br>
            <a:r>
              <a:rPr lang="fi-FI"/>
              <a:t>+358 00 000 0000</a:t>
            </a:r>
            <a:br>
              <a:rPr lang="fi-FI"/>
            </a:br>
            <a:r>
              <a:rPr lang="fi-FI"/>
              <a:t>etunimi.sukunimi@sak.fi</a:t>
            </a:r>
            <a:endParaRPr lang="en-US"/>
          </a:p>
        </p:txBody>
      </p:sp>
      <p:pic>
        <p:nvPicPr>
          <p:cNvPr id="8" name="Picture 7" descr="sloga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3868" y="373592"/>
            <a:ext cx="2419427" cy="1633114"/>
          </a:xfrm>
          <a:prstGeom prst="rect">
            <a:avLst/>
          </a:prstGeom>
        </p:spPr>
      </p:pic>
      <p:pic>
        <p:nvPicPr>
          <p:cNvPr id="9" name="Picture 8" descr="SAK-logo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373592"/>
            <a:ext cx="1679017" cy="78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8278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844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00">
          <p15:clr>
            <a:srgbClr val="FBAE40"/>
          </p15:clr>
        </p15:guide>
        <p15:guide id="2" pos="29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Otsikko, punainen taust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17586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C5B97-D4D6-0043-9DF2-C5E27D4924CB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2291010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muistilapp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ded Corner 3">
            <a:extLst>
              <a:ext uri="{FF2B5EF4-FFF2-40B4-BE49-F238E27FC236}">
                <a16:creationId xmlns:a16="http://schemas.microsoft.com/office/drawing/2014/main" id="{7C6180A6-764A-994C-8799-98D59E981DA9}"/>
              </a:ext>
            </a:extLst>
          </p:cNvPr>
          <p:cNvSpPr/>
          <p:nvPr/>
        </p:nvSpPr>
        <p:spPr>
          <a:xfrm>
            <a:off x="479425" y="228601"/>
            <a:ext cx="5340078" cy="4897438"/>
          </a:xfrm>
          <a:prstGeom prst="foldedCorner">
            <a:avLst/>
          </a:prstGeom>
          <a:solidFill>
            <a:schemeClr val="accent5"/>
          </a:solidFill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fi-FI" sz="162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7738" y="588960"/>
            <a:ext cx="4695418" cy="1438046"/>
          </a:xfrm>
        </p:spPr>
        <p:txBody>
          <a:bodyPr>
            <a:normAutofit/>
          </a:bodyPr>
          <a:lstStyle>
            <a:lvl1pPr>
              <a:defRPr sz="2160" spc="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7738" y="2027007"/>
            <a:ext cx="3624263" cy="2734405"/>
          </a:xfrm>
        </p:spPr>
        <p:txBody>
          <a:bodyPr/>
          <a:lstStyle>
            <a:lvl1pPr marL="308610" indent="-308610">
              <a:buClr>
                <a:schemeClr val="bg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1pPr>
            <a:lvl2pPr marL="982980" indent="-26003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394460" indent="-20574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708C88-2D6E-438B-9AA9-647588D212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6656" y="668923"/>
            <a:ext cx="1634964" cy="457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9008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00">
          <p15:clr>
            <a:srgbClr val="FBAE40"/>
          </p15:clr>
        </p15:guide>
        <p15:guide id="2" pos="295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austa + no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9EF13A-AC27-2841-B602-7BF0CD6126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9C5B97-D4D6-0043-9DF2-C5E27D4924CB}" type="slidenum">
              <a:rPr lang="en-FI" smtClean="0"/>
              <a:t>‹#›</a:t>
            </a:fld>
            <a:endParaRPr lang="en-FI" dirty="0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50634CF7-C54A-9A42-9FED-67D79CA74DE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715000"/>
          </a:xfrm>
          <a:prstGeom prst="rect">
            <a:avLst/>
          </a:prstGeo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US" dirty="0"/>
              <a:t>Drag and Drop image</a:t>
            </a:r>
          </a:p>
        </p:txBody>
      </p:sp>
      <p:pic>
        <p:nvPicPr>
          <p:cNvPr id="5" name="Picture 4" descr="slogan.png">
            <a:extLst>
              <a:ext uri="{FF2B5EF4-FFF2-40B4-BE49-F238E27FC236}">
                <a16:creationId xmlns:a16="http://schemas.microsoft.com/office/drawing/2014/main" id="{59F2C360-D8B2-4240-8DFA-EAB1B74A97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7937" y="3335123"/>
            <a:ext cx="1814570" cy="13609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D3640B-CA89-ED47-B51D-A0398322BD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3160" y="5237629"/>
            <a:ext cx="547162" cy="255342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0758888-651C-9141-89B3-81963303DF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0"/>
            <a:ext cx="4572000" cy="5715000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</p:spPr>
        <p:txBody>
          <a:bodyPr lIns="684000" rIns="360000" anchor="ctr"/>
          <a:lstStyle>
            <a:lvl1pPr marL="0" indent="0">
              <a:buFontTx/>
              <a:buNone/>
              <a:defRPr sz="3300" b="0" i="0">
                <a:solidFill>
                  <a:schemeClr val="bg1"/>
                </a:solidFill>
                <a:latin typeface="Montserrat Light" pitchFamily="2" charset="77"/>
              </a:defRPr>
            </a:lvl1pPr>
            <a:lvl2pPr marL="342900" indent="0">
              <a:buFontTx/>
              <a:buNone/>
              <a:defRPr b="0" i="0">
                <a:latin typeface="Montserrat Light" pitchFamily="2" charset="77"/>
              </a:defRPr>
            </a:lvl2pPr>
            <a:lvl3pPr marL="685800" indent="0">
              <a:buFontTx/>
              <a:buNone/>
              <a:defRPr b="0" i="0">
                <a:latin typeface="Montserrat Light" pitchFamily="2" charset="77"/>
              </a:defRPr>
            </a:lvl3pPr>
            <a:lvl4pPr marL="1028700" indent="0">
              <a:buFontTx/>
              <a:buNone/>
              <a:defRPr b="0" i="0">
                <a:latin typeface="Montserrat Light" pitchFamily="2" charset="77"/>
              </a:defRPr>
            </a:lvl4pPr>
            <a:lvl5pPr marL="1371600" indent="0">
              <a:buFontTx/>
              <a:buNone/>
              <a:defRPr b="0" i="0"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00082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muistilapp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ded Corner 3">
            <a:extLst>
              <a:ext uri="{FF2B5EF4-FFF2-40B4-BE49-F238E27FC236}">
                <a16:creationId xmlns:a16="http://schemas.microsoft.com/office/drawing/2014/main" id="{7C6180A6-764A-994C-8799-98D59E981DA9}"/>
              </a:ext>
            </a:extLst>
          </p:cNvPr>
          <p:cNvSpPr/>
          <p:nvPr/>
        </p:nvSpPr>
        <p:spPr>
          <a:xfrm>
            <a:off x="479425" y="228601"/>
            <a:ext cx="5340078" cy="4897438"/>
          </a:xfrm>
          <a:prstGeom prst="foldedCorner">
            <a:avLst/>
          </a:prstGeom>
          <a:solidFill>
            <a:schemeClr val="accent3"/>
          </a:solidFill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fi-FI" sz="162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7738" y="588960"/>
            <a:ext cx="4695418" cy="1438046"/>
          </a:xfrm>
        </p:spPr>
        <p:txBody>
          <a:bodyPr>
            <a:normAutofit/>
          </a:bodyPr>
          <a:lstStyle>
            <a:lvl1pPr>
              <a:defRPr sz="2160" spc="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7738" y="2027007"/>
            <a:ext cx="3624263" cy="2734405"/>
          </a:xfrm>
        </p:spPr>
        <p:txBody>
          <a:bodyPr/>
          <a:lstStyle>
            <a:lvl1pPr marL="308610" indent="-308610">
              <a:buClr>
                <a:schemeClr val="bg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1pPr>
            <a:lvl2pPr marL="982980" indent="-26003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394460" indent="-20574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AD0A4D34-3B8B-4479-BC6C-6C80180A87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3144" y="588961"/>
            <a:ext cx="1976372" cy="448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8695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00">
          <p15:clr>
            <a:srgbClr val="FBAE40"/>
          </p15:clr>
        </p15:guide>
        <p15:guide id="2" pos="295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muistilapp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ded Corner 3">
            <a:extLst>
              <a:ext uri="{FF2B5EF4-FFF2-40B4-BE49-F238E27FC236}">
                <a16:creationId xmlns:a16="http://schemas.microsoft.com/office/drawing/2014/main" id="{7C6180A6-764A-994C-8799-98D59E981DA9}"/>
              </a:ext>
            </a:extLst>
          </p:cNvPr>
          <p:cNvSpPr/>
          <p:nvPr/>
        </p:nvSpPr>
        <p:spPr>
          <a:xfrm>
            <a:off x="479425" y="228601"/>
            <a:ext cx="5340078" cy="4897438"/>
          </a:xfrm>
          <a:prstGeom prst="foldedCorner">
            <a:avLst/>
          </a:prstGeom>
          <a:solidFill>
            <a:schemeClr val="accent6"/>
          </a:solidFill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fi-FI" sz="162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7738" y="588960"/>
            <a:ext cx="4695418" cy="1438046"/>
          </a:xfrm>
        </p:spPr>
        <p:txBody>
          <a:bodyPr>
            <a:normAutofit/>
          </a:bodyPr>
          <a:lstStyle>
            <a:lvl1pPr>
              <a:defRPr sz="2160" spc="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7738" y="2027007"/>
            <a:ext cx="3624263" cy="2734405"/>
          </a:xfrm>
        </p:spPr>
        <p:txBody>
          <a:bodyPr/>
          <a:lstStyle>
            <a:lvl1pPr marL="308610" indent="-308610">
              <a:buClr>
                <a:schemeClr val="bg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1pPr>
            <a:lvl2pPr marL="982980" indent="-26003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394460" indent="-20574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2B7BA0-BDE1-4B92-BE30-03D811EDE7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6809" y="872976"/>
            <a:ext cx="2345388" cy="434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9666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00">
          <p15:clr>
            <a:srgbClr val="FBAE40"/>
          </p15:clr>
        </p15:guide>
        <p15:guide id="2" pos="295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muistilapp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ded Corner 3">
            <a:extLst>
              <a:ext uri="{FF2B5EF4-FFF2-40B4-BE49-F238E27FC236}">
                <a16:creationId xmlns:a16="http://schemas.microsoft.com/office/drawing/2014/main" id="{7C6180A6-764A-994C-8799-98D59E981DA9}"/>
              </a:ext>
            </a:extLst>
          </p:cNvPr>
          <p:cNvSpPr/>
          <p:nvPr/>
        </p:nvSpPr>
        <p:spPr>
          <a:xfrm>
            <a:off x="479425" y="228601"/>
            <a:ext cx="5340078" cy="4897438"/>
          </a:xfrm>
          <a:prstGeom prst="foldedCorner">
            <a:avLst/>
          </a:prstGeom>
          <a:solidFill>
            <a:schemeClr val="accent4"/>
          </a:solidFill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fi-FI" sz="162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7738" y="588960"/>
            <a:ext cx="4695418" cy="1438046"/>
          </a:xfrm>
        </p:spPr>
        <p:txBody>
          <a:bodyPr>
            <a:normAutofit/>
          </a:bodyPr>
          <a:lstStyle>
            <a:lvl1pPr>
              <a:defRPr sz="2160" spc="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7738" y="2027007"/>
            <a:ext cx="3624263" cy="2734405"/>
          </a:xfrm>
        </p:spPr>
        <p:txBody>
          <a:bodyPr/>
          <a:lstStyle>
            <a:lvl1pPr marL="308610" indent="-308610">
              <a:buClr>
                <a:schemeClr val="bg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1pPr>
            <a:lvl2pPr marL="982980" indent="-26003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394460" indent="-20574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8BBFE9-4049-4AE3-8986-6F4A194C4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8510" y="673250"/>
            <a:ext cx="2274855" cy="476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4749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00">
          <p15:clr>
            <a:srgbClr val="FBAE40"/>
          </p15:clr>
        </p15:guide>
        <p15:guide id="2" pos="295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urkoos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077" y="2439163"/>
            <a:ext cx="7167838" cy="836675"/>
          </a:xfrm>
        </p:spPr>
        <p:txBody>
          <a:bodyPr anchor="t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4661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eruspoh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riangle 7">
            <a:extLst>
              <a:ext uri="{FF2B5EF4-FFF2-40B4-BE49-F238E27FC236}">
                <a16:creationId xmlns:a16="http://schemas.microsoft.com/office/drawing/2014/main" id="{B2058E25-092C-7A44-B632-C083B0F53BA5}"/>
              </a:ext>
            </a:extLst>
          </p:cNvPr>
          <p:cNvSpPr/>
          <p:nvPr userDrawn="1"/>
        </p:nvSpPr>
        <p:spPr>
          <a:xfrm>
            <a:off x="521494" y="5201010"/>
            <a:ext cx="536612" cy="513996"/>
          </a:xfrm>
          <a:prstGeom prst="triangle">
            <a:avLst/>
          </a:prstGeom>
          <a:solidFill>
            <a:srgbClr val="FFD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Tx/>
              <a:buNone/>
            </a:pPr>
            <a:endParaRPr lang="en-FI" sz="1053"/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FAB8ECD6-A40E-8F4E-A2D1-7A05E0194A8D}"/>
              </a:ext>
            </a:extLst>
          </p:cNvPr>
          <p:cNvSpPr/>
          <p:nvPr userDrawn="1"/>
        </p:nvSpPr>
        <p:spPr>
          <a:xfrm rot="10800000">
            <a:off x="7620110" y="6"/>
            <a:ext cx="1002396" cy="960149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Tx/>
              <a:buNone/>
            </a:pPr>
            <a:endParaRPr lang="en-FI" sz="1053"/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585630A8-D877-0848-8BC4-223C30245DB6}"/>
              </a:ext>
            </a:extLst>
          </p:cNvPr>
          <p:cNvSpPr/>
          <p:nvPr userDrawn="1"/>
        </p:nvSpPr>
        <p:spPr>
          <a:xfrm rot="10800000">
            <a:off x="6632902" y="0"/>
            <a:ext cx="1488409" cy="1425678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Tx/>
              <a:buNone/>
            </a:pPr>
            <a:endParaRPr lang="en-FI" sz="1053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B62AA9-54FD-9048-BF30-FCB8D321D8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1497" y="738226"/>
            <a:ext cx="5994797" cy="80962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="1" i="0" spc="-60" baseline="0">
                <a:latin typeface="Montserrat SemiBold" pitchFamily="2" charset="77"/>
              </a:defRPr>
            </a:lvl1pPr>
            <a:lvl2pPr marL="180962" indent="0">
              <a:buFontTx/>
              <a:buNone/>
              <a:defRPr b="1" i="0">
                <a:latin typeface="Montserrat SemiBold" pitchFamily="2" charset="77"/>
              </a:defRPr>
            </a:lvl2pPr>
            <a:lvl3pPr marL="990527" indent="0">
              <a:buFontTx/>
              <a:buNone/>
              <a:defRPr b="1" i="0">
                <a:latin typeface="Montserrat SemiBold" pitchFamily="2" charset="77"/>
              </a:defRPr>
            </a:lvl3pPr>
            <a:lvl4pPr marL="1333401" indent="0">
              <a:buFontTx/>
              <a:buNone/>
              <a:defRPr b="1" i="0">
                <a:latin typeface="Montserrat SemiBold" pitchFamily="2" charset="77"/>
              </a:defRPr>
            </a:lvl4pPr>
            <a:lvl5pPr marL="1720325" indent="0">
              <a:buFontTx/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text</a:t>
            </a:r>
            <a:r>
              <a:rPr lang="fi-FI" noProof="0" dirty="0"/>
              <a:t> </a:t>
            </a:r>
            <a:r>
              <a:rPr lang="fi-FI" noProof="0" dirty="0" err="1"/>
              <a:t>styles</a:t>
            </a:r>
            <a:endParaRPr lang="fi-FI" noProof="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B9005DC-1964-BE4D-AE29-B6DB6AFFB9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6879" y="5239132"/>
            <a:ext cx="304800" cy="2799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600">
                <a:solidFill>
                  <a:srgbClr val="000000"/>
                </a:solidFill>
              </a:defRPr>
            </a:lvl1pPr>
          </a:lstStyle>
          <a:p>
            <a:fld id="{C9EC5ACF-1BEE-574E-A35B-E54A489811D4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823646-8B4B-4A48-A462-5FAE9F42586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2685" y="1717146"/>
            <a:ext cx="7098617" cy="3409157"/>
          </a:xfrm>
          <a:prstGeom prst="rect">
            <a:avLst/>
          </a:prstGeom>
        </p:spPr>
        <p:txBody>
          <a:bodyPr/>
          <a:lstStyle>
            <a:lvl1pPr marL="170248" indent="-163104">
              <a:spcBef>
                <a:spcPts val="600"/>
              </a:spcBef>
              <a:spcAft>
                <a:spcPts val="150"/>
              </a:spcAft>
              <a:buFont typeface="Arial" panose="020B0604020202020204" pitchFamily="34" charset="0"/>
              <a:buChar char="•"/>
              <a:tabLst/>
              <a:defRPr b="0" i="0" spc="-30" baseline="0">
                <a:latin typeface="Montserrat" pitchFamily="2" charset="77"/>
              </a:defRPr>
            </a:lvl1pPr>
            <a:lvl2pPr marL="333351" indent="-158342">
              <a:tabLst/>
              <a:defRPr b="0" i="0" spc="-30" baseline="0">
                <a:latin typeface="Montserrat" pitchFamily="2" charset="77"/>
              </a:defRPr>
            </a:lvl2pPr>
            <a:lvl3pPr marL="501218" indent="-138104">
              <a:tabLst/>
              <a:defRPr b="0" i="0" spc="-30" baseline="0">
                <a:latin typeface="Montserrat" pitchFamily="2" charset="77"/>
              </a:defRPr>
            </a:lvl3pPr>
            <a:lvl4pPr marL="701225" indent="-141676">
              <a:tabLst/>
              <a:defRPr b="0" i="0" spc="-30" baseline="0">
                <a:latin typeface="Montserrat" pitchFamily="2" charset="77"/>
              </a:defRPr>
            </a:lvl4pPr>
            <a:lvl5pPr marL="1720325" indent="0">
              <a:buNone/>
              <a:defRPr b="0" i="0">
                <a:latin typeface="Montserrat" pitchFamily="2" charset="77"/>
              </a:defRPr>
            </a:lvl5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text</a:t>
            </a:r>
            <a:r>
              <a:rPr lang="fi-FI" noProof="0" dirty="0"/>
              <a:t> </a:t>
            </a:r>
            <a:r>
              <a:rPr lang="fi-FI" noProof="0" dirty="0" err="1"/>
              <a:t>styles</a:t>
            </a:r>
            <a:endParaRPr lang="fi-FI" noProof="0" dirty="0"/>
          </a:p>
          <a:p>
            <a:pPr lvl="1"/>
            <a:r>
              <a:rPr lang="fi-FI" noProof="0" dirty="0"/>
              <a:t>Second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2"/>
            <a:r>
              <a:rPr lang="fi-FI" noProof="0" dirty="0"/>
              <a:t>Third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3"/>
            <a:r>
              <a:rPr lang="fi-FI" noProof="0" dirty="0" err="1"/>
              <a:t>Fourth</a:t>
            </a:r>
            <a:r>
              <a:rPr lang="fi-FI" noProof="0" dirty="0"/>
              <a:t> </a:t>
            </a:r>
            <a:r>
              <a:rPr lang="fi-FI" noProof="0" dirty="0" err="1"/>
              <a:t>level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15559376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yhjä pohja harmaalla taustal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20DE1F4F-D841-0842-B56F-216CFB9D4E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6879" y="5239132"/>
            <a:ext cx="304800" cy="2799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600">
                <a:solidFill>
                  <a:srgbClr val="000000"/>
                </a:solidFill>
              </a:defRPr>
            </a:lvl1pPr>
          </a:lstStyle>
          <a:p>
            <a:fld id="{C9EC5ACF-1BEE-574E-A35B-E54A489811D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786653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 Lyhyt lista kuvakke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AAE9EB-EA6F-7A4B-8497-C6991B2E98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9C5B97-D4D6-0043-9DF2-C5E27D4924CB}" type="slidenum">
              <a:rPr lang="en-FI" smtClean="0"/>
              <a:t>‹#›</a:t>
            </a:fld>
            <a:endParaRPr lang="en-FI" dirty="0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28EFDB47-7BB5-2745-A35D-7DB025AD32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1494" y="1057011"/>
            <a:ext cx="3645694" cy="163240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50" b="1" i="0">
                <a:latin typeface="Montserrat SemiBold" pitchFamily="2" charset="77"/>
              </a:defRPr>
            </a:lvl1pPr>
            <a:lvl2pPr marL="342892" indent="0">
              <a:buFontTx/>
              <a:buNone/>
              <a:defRPr/>
            </a:lvl2pPr>
            <a:lvl3pPr marL="685783" indent="0">
              <a:buFontTx/>
              <a:buNone/>
              <a:defRPr/>
            </a:lvl3pPr>
            <a:lvl4pPr marL="1028675" indent="0">
              <a:buFontTx/>
              <a:buNone/>
              <a:defRPr/>
            </a:lvl4pPr>
            <a:lvl5pPr marL="1371566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C9548678-1A05-CF41-898E-CADBF90040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494" y="2865717"/>
            <a:ext cx="3645694" cy="236244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50" b="0" i="0">
                <a:latin typeface="Montserrat" pitchFamily="2" charset="77"/>
              </a:defRPr>
            </a:lvl1pPr>
            <a:lvl2pPr marL="342892" indent="0">
              <a:buFont typeface="+mj-lt"/>
              <a:buNone/>
              <a:defRPr/>
            </a:lvl2pPr>
            <a:lvl3pPr marL="685783" indent="0">
              <a:buFont typeface="+mj-lt"/>
              <a:buNone/>
              <a:defRPr/>
            </a:lvl3pPr>
            <a:lvl4pPr marL="1028675" indent="0">
              <a:buFont typeface="+mj-lt"/>
              <a:buNone/>
              <a:defRPr/>
            </a:lvl4pPr>
            <a:lvl5pPr marL="1371566" indent="0">
              <a:buFont typeface="+mj-lt"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10103851-44DA-B948-8AEC-745712E4BE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97336" y="1057011"/>
            <a:ext cx="2825171" cy="66421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 b="1" i="0">
                <a:latin typeface="Montserrat" pitchFamily="2" charset="77"/>
              </a:defRPr>
            </a:lvl1pPr>
            <a:lvl2pPr marL="342892" indent="0">
              <a:buFontTx/>
              <a:buNone/>
              <a:defRPr/>
            </a:lvl2pPr>
            <a:lvl3pPr marL="685783" indent="0">
              <a:buFontTx/>
              <a:buNone/>
              <a:defRPr/>
            </a:lvl3pPr>
            <a:lvl4pPr marL="1028675" indent="0">
              <a:buFontTx/>
              <a:buNone/>
              <a:defRPr/>
            </a:lvl4pPr>
            <a:lvl5pPr marL="1371566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6B9465BE-FCB8-0A4F-9573-329295BE37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97336" y="1721223"/>
            <a:ext cx="2825171" cy="48409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="0" i="0">
                <a:latin typeface="Montserrat" pitchFamily="2" charset="77"/>
              </a:defRPr>
            </a:lvl1pPr>
            <a:lvl2pPr marL="342892" indent="0">
              <a:buFont typeface="+mj-lt"/>
              <a:buNone/>
              <a:defRPr/>
            </a:lvl2pPr>
            <a:lvl3pPr marL="685783" indent="0">
              <a:buFont typeface="+mj-lt"/>
              <a:buNone/>
              <a:defRPr/>
            </a:lvl3pPr>
            <a:lvl4pPr marL="1028675" indent="0">
              <a:buFont typeface="+mj-lt"/>
              <a:buNone/>
              <a:defRPr/>
            </a:lvl4pPr>
            <a:lvl5pPr marL="1371566" indent="0">
              <a:buFont typeface="+mj-lt"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D38B30D0-CF9A-9344-9191-7CE3D9FBEBA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97336" y="2483894"/>
            <a:ext cx="2825171" cy="66421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 b="1" i="0">
                <a:latin typeface="Montserrat" pitchFamily="2" charset="77"/>
              </a:defRPr>
            </a:lvl1pPr>
            <a:lvl2pPr marL="342892" indent="0">
              <a:buFontTx/>
              <a:buNone/>
              <a:defRPr/>
            </a:lvl2pPr>
            <a:lvl3pPr marL="685783" indent="0">
              <a:buFontTx/>
              <a:buNone/>
              <a:defRPr/>
            </a:lvl3pPr>
            <a:lvl4pPr marL="1028675" indent="0">
              <a:buFontTx/>
              <a:buNone/>
              <a:defRPr/>
            </a:lvl4pPr>
            <a:lvl5pPr marL="1371566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79F39BC9-C06F-7D4E-A325-441B380E7C4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97336" y="3148105"/>
            <a:ext cx="2825171" cy="48409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="0" i="0">
                <a:latin typeface="Montserrat" pitchFamily="2" charset="77"/>
              </a:defRPr>
            </a:lvl1pPr>
            <a:lvl2pPr marL="342892" indent="0">
              <a:buFont typeface="+mj-lt"/>
              <a:buNone/>
              <a:defRPr/>
            </a:lvl2pPr>
            <a:lvl3pPr marL="685783" indent="0">
              <a:buFont typeface="+mj-lt"/>
              <a:buNone/>
              <a:defRPr/>
            </a:lvl3pPr>
            <a:lvl4pPr marL="1028675" indent="0">
              <a:buFont typeface="+mj-lt"/>
              <a:buNone/>
              <a:defRPr/>
            </a:lvl4pPr>
            <a:lvl5pPr marL="1371566" indent="0">
              <a:buFont typeface="+mj-lt"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9BE6D82-DDB2-6349-BB96-5DBAE3F0868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97336" y="3910776"/>
            <a:ext cx="2825171" cy="66421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 b="1" i="0">
                <a:latin typeface="Montserrat" pitchFamily="2" charset="77"/>
              </a:defRPr>
            </a:lvl1pPr>
            <a:lvl2pPr marL="342892" indent="0">
              <a:buFontTx/>
              <a:buNone/>
              <a:defRPr/>
            </a:lvl2pPr>
            <a:lvl3pPr marL="685783" indent="0">
              <a:buFontTx/>
              <a:buNone/>
              <a:defRPr/>
            </a:lvl3pPr>
            <a:lvl4pPr marL="1028675" indent="0">
              <a:buFontTx/>
              <a:buNone/>
              <a:defRPr/>
            </a:lvl4pPr>
            <a:lvl5pPr marL="1371566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42D4E33E-551B-6E49-B938-1D5850BCD11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97336" y="4574988"/>
            <a:ext cx="2825171" cy="48409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="0" i="0">
                <a:latin typeface="Montserrat" pitchFamily="2" charset="77"/>
              </a:defRPr>
            </a:lvl1pPr>
            <a:lvl2pPr marL="342892" indent="0">
              <a:buFont typeface="+mj-lt"/>
              <a:buNone/>
              <a:defRPr/>
            </a:lvl2pPr>
            <a:lvl3pPr marL="685783" indent="0">
              <a:buFont typeface="+mj-lt"/>
              <a:buNone/>
              <a:defRPr/>
            </a:lvl3pPr>
            <a:lvl4pPr marL="1028675" indent="0">
              <a:buFont typeface="+mj-lt"/>
              <a:buNone/>
              <a:defRPr/>
            </a:lvl4pPr>
            <a:lvl5pPr marL="1371566" indent="0">
              <a:buFont typeface="+mj-lt"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69988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 teksti + kuva / oik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55F1DB-9444-9541-AAAD-A373CA326E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9C5B97-D4D6-0043-9DF2-C5E27D4924CB}" type="slidenum">
              <a:rPr lang="en-FI" smtClean="0"/>
              <a:t>‹#›</a:t>
            </a:fld>
            <a:endParaRPr lang="en-FI" dirty="0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10FC313F-CC46-FF45-B34C-42E3B853A12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0"/>
            <a:ext cx="4571999" cy="5715000"/>
          </a:xfrm>
          <a:prstGeom prst="rect">
            <a:avLst/>
          </a:prstGeo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D41FFC5A-D8BF-064E-8EAC-A57D0AD6AB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76813" y="1057011"/>
            <a:ext cx="3645694" cy="163240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50" b="1" i="0">
                <a:latin typeface="Montserrat SemiBold" pitchFamily="2" charset="77"/>
              </a:defRPr>
            </a:lvl1pPr>
            <a:lvl2pPr marL="342892" indent="0">
              <a:buFontTx/>
              <a:buNone/>
              <a:defRPr/>
            </a:lvl2pPr>
            <a:lvl3pPr marL="685783" indent="0">
              <a:buFontTx/>
              <a:buNone/>
              <a:defRPr/>
            </a:lvl3pPr>
            <a:lvl4pPr marL="1028675" indent="0">
              <a:buFontTx/>
              <a:buNone/>
              <a:defRPr/>
            </a:lvl4pPr>
            <a:lvl5pPr marL="1371566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D1529990-10DE-844D-8166-71733FC34C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76812" y="2857500"/>
            <a:ext cx="3645694" cy="20613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 b="0" i="0">
                <a:latin typeface="Montserrat" pitchFamily="2" charset="77"/>
              </a:defRPr>
            </a:lvl1pPr>
            <a:lvl2pPr marL="342892" indent="0">
              <a:buFont typeface="+mj-lt"/>
              <a:buNone/>
              <a:defRPr/>
            </a:lvl2pPr>
            <a:lvl3pPr marL="685783" indent="0">
              <a:buFont typeface="+mj-lt"/>
              <a:buNone/>
              <a:defRPr/>
            </a:lvl3pPr>
            <a:lvl4pPr marL="1028675" indent="0">
              <a:buFont typeface="+mj-lt"/>
              <a:buNone/>
              <a:defRPr/>
            </a:lvl4pPr>
            <a:lvl5pPr marL="1371566" indent="0">
              <a:buFont typeface="+mj-lt"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4787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 Otsikko + 4 lyhyttä nosto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9FF4BC9-228F-674C-A2C1-339A7750F9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494" y="1078964"/>
            <a:ext cx="3645694" cy="13504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50" b="1" i="0">
                <a:latin typeface="Montserrat SemiBold" pitchFamily="2" charset="77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E83126DE-2CE8-8C42-BE85-B99CA261DE25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530499" y="2634075"/>
            <a:ext cx="1863329" cy="157389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50" b="0" i="0">
                <a:latin typeface="Montserrat Medium" pitchFamily="2" charset="77"/>
              </a:defRPr>
            </a:lvl1pPr>
            <a:lvl2pPr marL="342900" indent="0">
              <a:buFontTx/>
              <a:buNone/>
              <a:defRPr sz="1200" b="1" i="0">
                <a:latin typeface="Montserrat SemiBold" pitchFamily="2" charset="77"/>
              </a:defRPr>
            </a:lvl2pPr>
            <a:lvl3pPr marL="685800" indent="0">
              <a:buFontTx/>
              <a:buNone/>
              <a:defRPr sz="1200" b="1" i="0">
                <a:latin typeface="Montserrat SemiBold" pitchFamily="2" charset="77"/>
              </a:defRPr>
            </a:lvl3pPr>
            <a:lvl4pPr marL="1028700" indent="0">
              <a:buFontTx/>
              <a:buNone/>
              <a:defRPr sz="1200" b="1" i="0">
                <a:latin typeface="Montserrat SemiBold" pitchFamily="2" charset="77"/>
              </a:defRPr>
            </a:lvl4pPr>
            <a:lvl5pPr marL="1371600" indent="0">
              <a:buFontTx/>
              <a:buNone/>
              <a:defRPr sz="1200" b="1" i="0">
                <a:latin typeface="Montserrat SemiBold" pitchFamily="2" charset="77"/>
              </a:defRPr>
            </a:lvl5pPr>
          </a:lstStyle>
          <a:p>
            <a:pPr lvl="0"/>
            <a:r>
              <a:rPr lang="en-GB" dirty="0" err="1"/>
              <a:t>Lisää</a:t>
            </a:r>
            <a:r>
              <a:rPr lang="en-GB" dirty="0"/>
              <a:t> </a:t>
            </a:r>
            <a:r>
              <a:rPr lang="en-GB" dirty="0" err="1"/>
              <a:t>kuva</a:t>
            </a:r>
            <a:r>
              <a:rPr lang="en-GB" dirty="0"/>
              <a:t> tai </a:t>
            </a:r>
            <a:r>
              <a:rPr lang="en-GB" dirty="0" err="1"/>
              <a:t>otsikko</a:t>
            </a:r>
            <a:endParaRPr lang="en-GB" dirty="0"/>
          </a:p>
        </p:txBody>
      </p:sp>
      <p:sp>
        <p:nvSpPr>
          <p:cNvPr id="24" name="Content Placeholder 21">
            <a:extLst>
              <a:ext uri="{FF2B5EF4-FFF2-40B4-BE49-F238E27FC236}">
                <a16:creationId xmlns:a16="http://schemas.microsoft.com/office/drawing/2014/main" id="{30FC160F-FFEC-5342-A6A9-B633EC5E0D0C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2604036" y="2634075"/>
            <a:ext cx="1863329" cy="157389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50" b="0" i="0">
                <a:latin typeface="Montserrat Medium" pitchFamily="2" charset="77"/>
              </a:defRPr>
            </a:lvl1pPr>
            <a:lvl2pPr marL="342900" indent="0">
              <a:buFontTx/>
              <a:buNone/>
              <a:defRPr sz="1200" b="1" i="0">
                <a:latin typeface="Montserrat SemiBold" pitchFamily="2" charset="77"/>
              </a:defRPr>
            </a:lvl2pPr>
            <a:lvl3pPr marL="685800" indent="0">
              <a:buFontTx/>
              <a:buNone/>
              <a:defRPr sz="1200" b="1" i="0">
                <a:latin typeface="Montserrat SemiBold" pitchFamily="2" charset="77"/>
              </a:defRPr>
            </a:lvl3pPr>
            <a:lvl4pPr marL="1028700" indent="0">
              <a:buFontTx/>
              <a:buNone/>
              <a:defRPr sz="1200" b="1" i="0">
                <a:latin typeface="Montserrat SemiBold" pitchFamily="2" charset="77"/>
              </a:defRPr>
            </a:lvl4pPr>
            <a:lvl5pPr marL="1371600" indent="0">
              <a:buFontTx/>
              <a:buNone/>
              <a:defRPr sz="1200" b="1" i="0">
                <a:latin typeface="Montserrat SemiBold" pitchFamily="2" charset="77"/>
              </a:defRPr>
            </a:lvl5pPr>
          </a:lstStyle>
          <a:p>
            <a:pPr lvl="0"/>
            <a:r>
              <a:rPr lang="en-GB" dirty="0" err="1"/>
              <a:t>Lisää</a:t>
            </a:r>
            <a:r>
              <a:rPr lang="en-GB" dirty="0"/>
              <a:t> </a:t>
            </a:r>
            <a:r>
              <a:rPr lang="en-GB" dirty="0" err="1"/>
              <a:t>kuva</a:t>
            </a:r>
            <a:r>
              <a:rPr lang="en-GB" dirty="0"/>
              <a:t> tai </a:t>
            </a:r>
            <a:r>
              <a:rPr lang="en-GB" dirty="0" err="1"/>
              <a:t>otsikko</a:t>
            </a:r>
            <a:endParaRPr lang="en-GB" dirty="0"/>
          </a:p>
        </p:txBody>
      </p:sp>
      <p:sp>
        <p:nvSpPr>
          <p:cNvPr id="26" name="Content Placeholder 21">
            <a:extLst>
              <a:ext uri="{FF2B5EF4-FFF2-40B4-BE49-F238E27FC236}">
                <a16:creationId xmlns:a16="http://schemas.microsoft.com/office/drawing/2014/main" id="{7D5FC172-9090-F342-B537-11CB69EA5F50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4685641" y="2634075"/>
            <a:ext cx="1863329" cy="157389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50" b="0" i="0">
                <a:latin typeface="Montserrat Medium" pitchFamily="2" charset="77"/>
              </a:defRPr>
            </a:lvl1pPr>
            <a:lvl2pPr marL="342900" indent="0">
              <a:buFontTx/>
              <a:buNone/>
              <a:defRPr sz="1200" b="1" i="0">
                <a:latin typeface="Montserrat SemiBold" pitchFamily="2" charset="77"/>
              </a:defRPr>
            </a:lvl2pPr>
            <a:lvl3pPr marL="685800" indent="0">
              <a:buFontTx/>
              <a:buNone/>
              <a:defRPr sz="1200" b="1" i="0">
                <a:latin typeface="Montserrat SemiBold" pitchFamily="2" charset="77"/>
              </a:defRPr>
            </a:lvl3pPr>
            <a:lvl4pPr marL="1028700" indent="0">
              <a:buFontTx/>
              <a:buNone/>
              <a:defRPr sz="1200" b="1" i="0">
                <a:latin typeface="Montserrat SemiBold" pitchFamily="2" charset="77"/>
              </a:defRPr>
            </a:lvl4pPr>
            <a:lvl5pPr marL="1371600" indent="0">
              <a:buFontTx/>
              <a:buNone/>
              <a:defRPr sz="1200" b="1" i="0">
                <a:latin typeface="Montserrat SemiBold" pitchFamily="2" charset="77"/>
              </a:defRPr>
            </a:lvl5pPr>
          </a:lstStyle>
          <a:p>
            <a:pPr lvl="0"/>
            <a:r>
              <a:rPr lang="en-GB" dirty="0" err="1"/>
              <a:t>Lisää</a:t>
            </a:r>
            <a:r>
              <a:rPr lang="en-GB" dirty="0"/>
              <a:t> </a:t>
            </a:r>
            <a:r>
              <a:rPr lang="en-GB" dirty="0" err="1"/>
              <a:t>kuva</a:t>
            </a:r>
            <a:r>
              <a:rPr lang="en-GB" dirty="0"/>
              <a:t> tai </a:t>
            </a:r>
            <a:r>
              <a:rPr lang="en-GB" dirty="0" err="1"/>
              <a:t>otsikko</a:t>
            </a:r>
            <a:endParaRPr lang="en-GB" dirty="0"/>
          </a:p>
        </p:txBody>
      </p:sp>
      <p:sp>
        <p:nvSpPr>
          <p:cNvPr id="28" name="Content Placeholder 21">
            <a:extLst>
              <a:ext uri="{FF2B5EF4-FFF2-40B4-BE49-F238E27FC236}">
                <a16:creationId xmlns:a16="http://schemas.microsoft.com/office/drawing/2014/main" id="{711AC4F2-A93D-5C47-BE22-A19FA71017C0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767245" y="2634075"/>
            <a:ext cx="1863329" cy="157389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50" b="0" i="0">
                <a:latin typeface="Montserrat Medium" pitchFamily="2" charset="77"/>
              </a:defRPr>
            </a:lvl1pPr>
            <a:lvl2pPr marL="342900" indent="0">
              <a:buFontTx/>
              <a:buNone/>
              <a:defRPr sz="1200" b="1" i="0">
                <a:latin typeface="Montserrat SemiBold" pitchFamily="2" charset="77"/>
              </a:defRPr>
            </a:lvl2pPr>
            <a:lvl3pPr marL="685800" indent="0">
              <a:buFontTx/>
              <a:buNone/>
              <a:defRPr sz="1200" b="1" i="0">
                <a:latin typeface="Montserrat SemiBold" pitchFamily="2" charset="77"/>
              </a:defRPr>
            </a:lvl3pPr>
            <a:lvl4pPr marL="1028700" indent="0">
              <a:buFontTx/>
              <a:buNone/>
              <a:defRPr sz="1200" b="1" i="0">
                <a:latin typeface="Montserrat SemiBold" pitchFamily="2" charset="77"/>
              </a:defRPr>
            </a:lvl4pPr>
            <a:lvl5pPr marL="1371600" indent="0">
              <a:buFontTx/>
              <a:buNone/>
              <a:defRPr sz="1200" b="1" i="0">
                <a:latin typeface="Montserrat SemiBold" pitchFamily="2" charset="77"/>
              </a:defRPr>
            </a:lvl5pPr>
          </a:lstStyle>
          <a:p>
            <a:pPr lvl="0"/>
            <a:r>
              <a:rPr lang="en-GB" dirty="0" err="1"/>
              <a:t>Lisää</a:t>
            </a:r>
            <a:r>
              <a:rPr lang="en-GB" dirty="0"/>
              <a:t> </a:t>
            </a:r>
            <a:r>
              <a:rPr lang="en-GB" dirty="0" err="1"/>
              <a:t>kuva</a:t>
            </a:r>
            <a:r>
              <a:rPr lang="en-GB" dirty="0"/>
              <a:t> tai </a:t>
            </a:r>
            <a:r>
              <a:rPr lang="en-GB" dirty="0" err="1"/>
              <a:t>otsikko</a:t>
            </a:r>
            <a:endParaRPr lang="en-GB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F9E8882-AE32-4340-83B5-65DA50B849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0499" y="4207973"/>
            <a:ext cx="1863329" cy="1020194"/>
          </a:xfrm>
          <a:prstGeom prst="foldedCorner">
            <a:avLst/>
          </a:prstGeom>
          <a:solidFill>
            <a:schemeClr val="accent1"/>
          </a:solidFill>
        </p:spPr>
        <p:txBody>
          <a:bodyPr lIns="108000" tIns="216000" rIns="108000" bIns="144000" anchor="t"/>
          <a:lstStyle>
            <a:lvl1pPr marL="0" indent="0">
              <a:buFontTx/>
              <a:buNone/>
              <a:defRPr sz="1200" b="0" i="0">
                <a:solidFill>
                  <a:schemeClr val="bg1"/>
                </a:solidFill>
                <a:latin typeface="Montserrat Medium" pitchFamily="2" charset="77"/>
              </a:defRPr>
            </a:lvl1pPr>
            <a:lvl2pPr marL="342900" indent="0">
              <a:buFontTx/>
              <a:buNone/>
              <a:defRPr b="0" i="1">
                <a:latin typeface="Montserrat Medium" pitchFamily="2" charset="77"/>
              </a:defRPr>
            </a:lvl2pPr>
            <a:lvl3pPr marL="685800" indent="0">
              <a:buFontTx/>
              <a:buNone/>
              <a:defRPr b="0" i="1">
                <a:latin typeface="Montserrat Medium" pitchFamily="2" charset="77"/>
              </a:defRPr>
            </a:lvl3pPr>
            <a:lvl4pPr marL="1028700" indent="0">
              <a:buFontTx/>
              <a:buNone/>
              <a:defRPr b="0" i="1">
                <a:latin typeface="Montserrat Medium" pitchFamily="2" charset="77"/>
              </a:defRPr>
            </a:lvl4pPr>
            <a:lvl5pPr marL="1371600" indent="0">
              <a:buFontTx/>
              <a:buNone/>
              <a:defRPr b="0" i="1">
                <a:latin typeface="Montserrat Medium" pitchFamily="2" charset="77"/>
              </a:defRPr>
            </a:lvl5pPr>
          </a:lstStyle>
          <a:p>
            <a:pPr lvl="0"/>
            <a:r>
              <a:rPr lang="en-GB" dirty="0" err="1"/>
              <a:t>Kuvateksti</a:t>
            </a:r>
            <a:endParaRPr lang="en-GB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5ED2F7E9-715B-2345-B231-62ACEE1964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612104" y="4207696"/>
            <a:ext cx="1863329" cy="1020194"/>
          </a:xfrm>
          <a:prstGeom prst="foldedCorner">
            <a:avLst/>
          </a:prstGeom>
          <a:solidFill>
            <a:schemeClr val="accent1"/>
          </a:solidFill>
        </p:spPr>
        <p:txBody>
          <a:bodyPr lIns="108000" tIns="216000" rIns="108000" bIns="144000" anchor="t"/>
          <a:lstStyle>
            <a:lvl1pPr marL="0" indent="0">
              <a:buFontTx/>
              <a:buNone/>
              <a:defRPr sz="1200" b="0" i="0">
                <a:solidFill>
                  <a:schemeClr val="bg1"/>
                </a:solidFill>
                <a:latin typeface="Montserrat Medium" pitchFamily="2" charset="77"/>
              </a:defRPr>
            </a:lvl1pPr>
            <a:lvl2pPr marL="342900" indent="0">
              <a:buFontTx/>
              <a:buNone/>
              <a:defRPr b="0" i="1">
                <a:latin typeface="Montserrat Medium" pitchFamily="2" charset="77"/>
              </a:defRPr>
            </a:lvl2pPr>
            <a:lvl3pPr marL="685800" indent="0">
              <a:buFontTx/>
              <a:buNone/>
              <a:defRPr b="0" i="1">
                <a:latin typeface="Montserrat Medium" pitchFamily="2" charset="77"/>
              </a:defRPr>
            </a:lvl3pPr>
            <a:lvl4pPr marL="1028700" indent="0">
              <a:buFontTx/>
              <a:buNone/>
              <a:defRPr b="0" i="1">
                <a:latin typeface="Montserrat Medium" pitchFamily="2" charset="77"/>
              </a:defRPr>
            </a:lvl4pPr>
            <a:lvl5pPr marL="1371600" indent="0">
              <a:buFontTx/>
              <a:buNone/>
              <a:defRPr b="0" i="1">
                <a:latin typeface="Montserrat Medium" pitchFamily="2" charset="77"/>
              </a:defRPr>
            </a:lvl5pPr>
          </a:lstStyle>
          <a:p>
            <a:pPr lvl="0"/>
            <a:r>
              <a:rPr lang="en-GB" dirty="0" err="1"/>
              <a:t>Kuvateksti</a:t>
            </a:r>
            <a:endParaRPr lang="en-GB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D4D99548-E870-B949-82E4-432D31B2B9E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93708" y="4207973"/>
            <a:ext cx="1863329" cy="1020194"/>
          </a:xfrm>
          <a:prstGeom prst="foldedCorner">
            <a:avLst/>
          </a:prstGeom>
          <a:solidFill>
            <a:schemeClr val="accent1"/>
          </a:solidFill>
        </p:spPr>
        <p:txBody>
          <a:bodyPr lIns="108000" tIns="216000" rIns="108000" bIns="144000" anchor="t"/>
          <a:lstStyle>
            <a:lvl1pPr marL="0" indent="0">
              <a:buFontTx/>
              <a:buNone/>
              <a:defRPr sz="1200" b="0" i="0">
                <a:solidFill>
                  <a:schemeClr val="bg1"/>
                </a:solidFill>
                <a:latin typeface="Montserrat Medium" pitchFamily="2" charset="77"/>
              </a:defRPr>
            </a:lvl1pPr>
            <a:lvl2pPr marL="342900" indent="0">
              <a:buFontTx/>
              <a:buNone/>
              <a:defRPr b="0" i="1">
                <a:latin typeface="Montserrat Medium" pitchFamily="2" charset="77"/>
              </a:defRPr>
            </a:lvl2pPr>
            <a:lvl3pPr marL="685800" indent="0">
              <a:buFontTx/>
              <a:buNone/>
              <a:defRPr b="0" i="1">
                <a:latin typeface="Montserrat Medium" pitchFamily="2" charset="77"/>
              </a:defRPr>
            </a:lvl3pPr>
            <a:lvl4pPr marL="1028700" indent="0">
              <a:buFontTx/>
              <a:buNone/>
              <a:defRPr b="0" i="1">
                <a:latin typeface="Montserrat Medium" pitchFamily="2" charset="77"/>
              </a:defRPr>
            </a:lvl4pPr>
            <a:lvl5pPr marL="1371600" indent="0">
              <a:buFontTx/>
              <a:buNone/>
              <a:defRPr b="0" i="1">
                <a:latin typeface="Montserrat Medium" pitchFamily="2" charset="77"/>
              </a:defRPr>
            </a:lvl5pPr>
          </a:lstStyle>
          <a:p>
            <a:pPr lvl="0"/>
            <a:r>
              <a:rPr lang="en-GB" dirty="0" err="1"/>
              <a:t>Kuvateksti</a:t>
            </a:r>
            <a:endParaRPr lang="en-GB" dirty="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42AC7A87-1BC8-804D-9786-7D75CCA657F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75313" y="4207973"/>
            <a:ext cx="1863329" cy="1020194"/>
          </a:xfrm>
          <a:prstGeom prst="foldedCorner">
            <a:avLst/>
          </a:prstGeom>
          <a:solidFill>
            <a:schemeClr val="accent1"/>
          </a:solidFill>
        </p:spPr>
        <p:txBody>
          <a:bodyPr lIns="108000" tIns="216000" rIns="108000" bIns="144000" anchor="t"/>
          <a:lstStyle>
            <a:lvl1pPr marL="0" indent="0">
              <a:buFontTx/>
              <a:buNone/>
              <a:defRPr sz="1200" b="0" i="0">
                <a:solidFill>
                  <a:schemeClr val="bg1"/>
                </a:solidFill>
                <a:latin typeface="Montserrat Medium" pitchFamily="2" charset="77"/>
              </a:defRPr>
            </a:lvl1pPr>
            <a:lvl2pPr marL="342900" indent="0">
              <a:buFontTx/>
              <a:buNone/>
              <a:defRPr b="0" i="1">
                <a:latin typeface="Montserrat Medium" pitchFamily="2" charset="77"/>
              </a:defRPr>
            </a:lvl2pPr>
            <a:lvl3pPr marL="685800" indent="0">
              <a:buFontTx/>
              <a:buNone/>
              <a:defRPr b="0" i="1">
                <a:latin typeface="Montserrat Medium" pitchFamily="2" charset="77"/>
              </a:defRPr>
            </a:lvl3pPr>
            <a:lvl4pPr marL="1028700" indent="0">
              <a:buFontTx/>
              <a:buNone/>
              <a:defRPr b="0" i="1">
                <a:latin typeface="Montserrat Medium" pitchFamily="2" charset="77"/>
              </a:defRPr>
            </a:lvl4pPr>
            <a:lvl5pPr marL="1371600" indent="0">
              <a:buFontTx/>
              <a:buNone/>
              <a:defRPr b="0" i="1">
                <a:latin typeface="Montserrat Medium" pitchFamily="2" charset="77"/>
              </a:defRPr>
            </a:lvl5pPr>
          </a:lstStyle>
          <a:p>
            <a:pPr lvl="0"/>
            <a:r>
              <a:rPr lang="en-GB" dirty="0" err="1"/>
              <a:t>Kuvateksti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2102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 Lyhyt lista kuvakke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AAE9EB-EA6F-7A4B-8497-C6991B2E98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9C5B97-D4D6-0043-9DF2-C5E27D4924CB}" type="slidenum">
              <a:rPr lang="en-FI" smtClean="0"/>
              <a:t>‹#›</a:t>
            </a:fld>
            <a:endParaRPr lang="en-FI" dirty="0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28EFDB47-7BB5-2745-A35D-7DB025AD32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1494" y="1057011"/>
            <a:ext cx="3645694" cy="163240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50" b="1" i="0">
                <a:latin typeface="Montserrat SemiBold" pitchFamily="2" charset="77"/>
              </a:defRPr>
            </a:lvl1pPr>
            <a:lvl2pPr marL="342892" indent="0">
              <a:buFontTx/>
              <a:buNone/>
              <a:defRPr/>
            </a:lvl2pPr>
            <a:lvl3pPr marL="685783" indent="0">
              <a:buFontTx/>
              <a:buNone/>
              <a:defRPr/>
            </a:lvl3pPr>
            <a:lvl4pPr marL="1028675" indent="0">
              <a:buFontTx/>
              <a:buNone/>
              <a:defRPr/>
            </a:lvl4pPr>
            <a:lvl5pPr marL="1371566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C9548678-1A05-CF41-898E-CADBF90040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494" y="2865717"/>
            <a:ext cx="3645694" cy="236244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50" b="0" i="0">
                <a:latin typeface="Montserrat" pitchFamily="2" charset="77"/>
              </a:defRPr>
            </a:lvl1pPr>
            <a:lvl2pPr marL="342892" indent="0">
              <a:buFont typeface="+mj-lt"/>
              <a:buNone/>
              <a:defRPr/>
            </a:lvl2pPr>
            <a:lvl3pPr marL="685783" indent="0">
              <a:buFont typeface="+mj-lt"/>
              <a:buNone/>
              <a:defRPr/>
            </a:lvl3pPr>
            <a:lvl4pPr marL="1028675" indent="0">
              <a:buFont typeface="+mj-lt"/>
              <a:buNone/>
              <a:defRPr/>
            </a:lvl4pPr>
            <a:lvl5pPr marL="1371566" indent="0">
              <a:buFont typeface="+mj-lt"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10103851-44DA-B948-8AEC-745712E4BE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97336" y="1057011"/>
            <a:ext cx="2825171" cy="66421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 b="1" i="0">
                <a:latin typeface="Montserrat" pitchFamily="2" charset="77"/>
              </a:defRPr>
            </a:lvl1pPr>
            <a:lvl2pPr marL="342892" indent="0">
              <a:buFontTx/>
              <a:buNone/>
              <a:defRPr/>
            </a:lvl2pPr>
            <a:lvl3pPr marL="685783" indent="0">
              <a:buFontTx/>
              <a:buNone/>
              <a:defRPr/>
            </a:lvl3pPr>
            <a:lvl4pPr marL="1028675" indent="0">
              <a:buFontTx/>
              <a:buNone/>
              <a:defRPr/>
            </a:lvl4pPr>
            <a:lvl5pPr marL="1371566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6B9465BE-FCB8-0A4F-9573-329295BE37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97336" y="1721223"/>
            <a:ext cx="2825171" cy="48409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="0" i="0">
                <a:latin typeface="Montserrat" pitchFamily="2" charset="77"/>
              </a:defRPr>
            </a:lvl1pPr>
            <a:lvl2pPr marL="342892" indent="0">
              <a:buFont typeface="+mj-lt"/>
              <a:buNone/>
              <a:defRPr/>
            </a:lvl2pPr>
            <a:lvl3pPr marL="685783" indent="0">
              <a:buFont typeface="+mj-lt"/>
              <a:buNone/>
              <a:defRPr/>
            </a:lvl3pPr>
            <a:lvl4pPr marL="1028675" indent="0">
              <a:buFont typeface="+mj-lt"/>
              <a:buNone/>
              <a:defRPr/>
            </a:lvl4pPr>
            <a:lvl5pPr marL="1371566" indent="0">
              <a:buFont typeface="+mj-lt"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D38B30D0-CF9A-9344-9191-7CE3D9FBEBA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97336" y="2483894"/>
            <a:ext cx="2825171" cy="66421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 b="1" i="0">
                <a:latin typeface="Montserrat" pitchFamily="2" charset="77"/>
              </a:defRPr>
            </a:lvl1pPr>
            <a:lvl2pPr marL="342892" indent="0">
              <a:buFontTx/>
              <a:buNone/>
              <a:defRPr/>
            </a:lvl2pPr>
            <a:lvl3pPr marL="685783" indent="0">
              <a:buFontTx/>
              <a:buNone/>
              <a:defRPr/>
            </a:lvl3pPr>
            <a:lvl4pPr marL="1028675" indent="0">
              <a:buFontTx/>
              <a:buNone/>
              <a:defRPr/>
            </a:lvl4pPr>
            <a:lvl5pPr marL="1371566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79F39BC9-C06F-7D4E-A325-441B380E7C4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97336" y="3148105"/>
            <a:ext cx="2825171" cy="48409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="0" i="0">
                <a:latin typeface="Montserrat" pitchFamily="2" charset="77"/>
              </a:defRPr>
            </a:lvl1pPr>
            <a:lvl2pPr marL="342892" indent="0">
              <a:buFont typeface="+mj-lt"/>
              <a:buNone/>
              <a:defRPr/>
            </a:lvl2pPr>
            <a:lvl3pPr marL="685783" indent="0">
              <a:buFont typeface="+mj-lt"/>
              <a:buNone/>
              <a:defRPr/>
            </a:lvl3pPr>
            <a:lvl4pPr marL="1028675" indent="0">
              <a:buFont typeface="+mj-lt"/>
              <a:buNone/>
              <a:defRPr/>
            </a:lvl4pPr>
            <a:lvl5pPr marL="1371566" indent="0">
              <a:buFont typeface="+mj-lt"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9BE6D82-DDB2-6349-BB96-5DBAE3F0868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97336" y="3910776"/>
            <a:ext cx="2825171" cy="66421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 b="1" i="0">
                <a:latin typeface="Montserrat" pitchFamily="2" charset="77"/>
              </a:defRPr>
            </a:lvl1pPr>
            <a:lvl2pPr marL="342892" indent="0">
              <a:buFontTx/>
              <a:buNone/>
              <a:defRPr/>
            </a:lvl2pPr>
            <a:lvl3pPr marL="685783" indent="0">
              <a:buFontTx/>
              <a:buNone/>
              <a:defRPr/>
            </a:lvl3pPr>
            <a:lvl4pPr marL="1028675" indent="0">
              <a:buFontTx/>
              <a:buNone/>
              <a:defRPr/>
            </a:lvl4pPr>
            <a:lvl5pPr marL="1371566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42D4E33E-551B-6E49-B938-1D5850BCD11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97336" y="4574988"/>
            <a:ext cx="2825171" cy="48409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="0" i="0">
                <a:latin typeface="Montserrat" pitchFamily="2" charset="77"/>
              </a:defRPr>
            </a:lvl1pPr>
            <a:lvl2pPr marL="342892" indent="0">
              <a:buFont typeface="+mj-lt"/>
              <a:buNone/>
              <a:defRPr/>
            </a:lvl2pPr>
            <a:lvl3pPr marL="685783" indent="0">
              <a:buFont typeface="+mj-lt"/>
              <a:buNone/>
              <a:defRPr/>
            </a:lvl3pPr>
            <a:lvl4pPr marL="1028675" indent="0">
              <a:buFont typeface="+mj-lt"/>
              <a:buNone/>
              <a:defRPr/>
            </a:lvl4pPr>
            <a:lvl5pPr marL="1371566" indent="0">
              <a:buFont typeface="+mj-lt"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1758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 Lyhyt lista kuvakkeill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AAE9EB-EA6F-7A4B-8497-C6991B2E98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29C5B97-D4D6-0043-9DF2-C5E27D4924CB}" type="slidenum">
              <a:rPr lang="en-FI" smtClean="0"/>
              <a:pPr/>
              <a:t>‹#›</a:t>
            </a:fld>
            <a:endParaRPr lang="en-FI" dirty="0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28EFDB47-7BB5-2745-A35D-7DB025AD32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1494" y="1057011"/>
            <a:ext cx="3645694" cy="163240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50" b="1" i="0">
                <a:solidFill>
                  <a:schemeClr val="bg1"/>
                </a:solidFill>
                <a:latin typeface="Montserrat" pitchFamily="2" charset="77"/>
              </a:defRPr>
            </a:lvl1pPr>
            <a:lvl2pPr marL="342892" indent="0">
              <a:buFontTx/>
              <a:buNone/>
              <a:defRPr/>
            </a:lvl2pPr>
            <a:lvl3pPr marL="685783" indent="0">
              <a:buFontTx/>
              <a:buNone/>
              <a:defRPr/>
            </a:lvl3pPr>
            <a:lvl4pPr marL="1028675" indent="0">
              <a:buFontTx/>
              <a:buNone/>
              <a:defRPr/>
            </a:lvl4pPr>
            <a:lvl5pPr marL="1371566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C9548678-1A05-CF41-898E-CADBF90040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494" y="2865717"/>
            <a:ext cx="3645694" cy="236244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 b="0" i="0">
                <a:solidFill>
                  <a:schemeClr val="bg1"/>
                </a:solidFill>
                <a:latin typeface="Montserrat" pitchFamily="2" charset="77"/>
              </a:defRPr>
            </a:lvl1pPr>
            <a:lvl2pPr marL="342892" indent="0">
              <a:buFont typeface="+mj-lt"/>
              <a:buNone/>
              <a:defRPr/>
            </a:lvl2pPr>
            <a:lvl3pPr marL="685783" indent="0">
              <a:buFont typeface="+mj-lt"/>
              <a:buNone/>
              <a:defRPr/>
            </a:lvl3pPr>
            <a:lvl4pPr marL="1028675" indent="0">
              <a:buFont typeface="+mj-lt"/>
              <a:buNone/>
              <a:defRPr/>
            </a:lvl4pPr>
            <a:lvl5pPr marL="1371566" indent="0">
              <a:buFont typeface="+mj-lt"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10103851-44DA-B948-8AEC-745712E4BE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97336" y="1057011"/>
            <a:ext cx="2825171" cy="66421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50" b="1" i="0">
                <a:solidFill>
                  <a:schemeClr val="bg1"/>
                </a:solidFill>
                <a:latin typeface="Montserrat" pitchFamily="2" charset="77"/>
              </a:defRPr>
            </a:lvl1pPr>
            <a:lvl2pPr marL="342892" indent="0">
              <a:buFontTx/>
              <a:buNone/>
              <a:defRPr/>
            </a:lvl2pPr>
            <a:lvl3pPr marL="685783" indent="0">
              <a:buFontTx/>
              <a:buNone/>
              <a:defRPr/>
            </a:lvl3pPr>
            <a:lvl4pPr marL="1028675" indent="0">
              <a:buFontTx/>
              <a:buNone/>
              <a:defRPr/>
            </a:lvl4pPr>
            <a:lvl5pPr marL="1371566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6B9465BE-FCB8-0A4F-9573-329295BE37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97336" y="1721223"/>
            <a:ext cx="2825171" cy="48409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 b="0" i="0">
                <a:solidFill>
                  <a:schemeClr val="bg1"/>
                </a:solidFill>
                <a:latin typeface="Montserrat" pitchFamily="2" charset="77"/>
              </a:defRPr>
            </a:lvl1pPr>
            <a:lvl2pPr marL="342892" indent="0">
              <a:buFont typeface="+mj-lt"/>
              <a:buNone/>
              <a:defRPr/>
            </a:lvl2pPr>
            <a:lvl3pPr marL="685783" indent="0">
              <a:buFont typeface="+mj-lt"/>
              <a:buNone/>
              <a:defRPr/>
            </a:lvl3pPr>
            <a:lvl4pPr marL="1028675" indent="0">
              <a:buFont typeface="+mj-lt"/>
              <a:buNone/>
              <a:defRPr/>
            </a:lvl4pPr>
            <a:lvl5pPr marL="1371566" indent="0">
              <a:buFont typeface="+mj-lt"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D38B30D0-CF9A-9344-9191-7CE3D9FBEBA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97336" y="2483894"/>
            <a:ext cx="2825171" cy="66421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50" b="1" i="0">
                <a:solidFill>
                  <a:schemeClr val="bg1"/>
                </a:solidFill>
                <a:latin typeface="Montserrat" pitchFamily="2" charset="77"/>
              </a:defRPr>
            </a:lvl1pPr>
            <a:lvl2pPr marL="342892" indent="0">
              <a:buFontTx/>
              <a:buNone/>
              <a:defRPr/>
            </a:lvl2pPr>
            <a:lvl3pPr marL="685783" indent="0">
              <a:buFontTx/>
              <a:buNone/>
              <a:defRPr/>
            </a:lvl3pPr>
            <a:lvl4pPr marL="1028675" indent="0">
              <a:buFontTx/>
              <a:buNone/>
              <a:defRPr/>
            </a:lvl4pPr>
            <a:lvl5pPr marL="1371566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79F39BC9-C06F-7D4E-A325-441B380E7C4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97336" y="3148105"/>
            <a:ext cx="2825171" cy="48409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 b="0" i="0">
                <a:solidFill>
                  <a:schemeClr val="bg1"/>
                </a:solidFill>
                <a:latin typeface="Montserrat" pitchFamily="2" charset="77"/>
              </a:defRPr>
            </a:lvl1pPr>
            <a:lvl2pPr marL="342892" indent="0">
              <a:buFont typeface="+mj-lt"/>
              <a:buNone/>
              <a:defRPr/>
            </a:lvl2pPr>
            <a:lvl3pPr marL="685783" indent="0">
              <a:buFont typeface="+mj-lt"/>
              <a:buNone/>
              <a:defRPr/>
            </a:lvl3pPr>
            <a:lvl4pPr marL="1028675" indent="0">
              <a:buFont typeface="+mj-lt"/>
              <a:buNone/>
              <a:defRPr/>
            </a:lvl4pPr>
            <a:lvl5pPr marL="1371566" indent="0">
              <a:buFont typeface="+mj-lt"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9BE6D82-DDB2-6349-BB96-5DBAE3F0868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97336" y="3910776"/>
            <a:ext cx="2825171" cy="66421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50" b="1" i="0">
                <a:solidFill>
                  <a:schemeClr val="bg1"/>
                </a:solidFill>
                <a:latin typeface="Montserrat" pitchFamily="2" charset="77"/>
              </a:defRPr>
            </a:lvl1pPr>
            <a:lvl2pPr marL="342892" indent="0">
              <a:buFontTx/>
              <a:buNone/>
              <a:defRPr/>
            </a:lvl2pPr>
            <a:lvl3pPr marL="685783" indent="0">
              <a:buFontTx/>
              <a:buNone/>
              <a:defRPr/>
            </a:lvl3pPr>
            <a:lvl4pPr marL="1028675" indent="0">
              <a:buFontTx/>
              <a:buNone/>
              <a:defRPr/>
            </a:lvl4pPr>
            <a:lvl5pPr marL="1371566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42D4E33E-551B-6E49-B938-1D5850BCD11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97336" y="4574988"/>
            <a:ext cx="2825171" cy="48409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 b="0" i="0">
                <a:solidFill>
                  <a:schemeClr val="bg1"/>
                </a:solidFill>
                <a:latin typeface="Montserrat" pitchFamily="2" charset="77"/>
              </a:defRPr>
            </a:lvl1pPr>
            <a:lvl2pPr marL="342892" indent="0">
              <a:buFont typeface="+mj-lt"/>
              <a:buNone/>
              <a:defRPr/>
            </a:lvl2pPr>
            <a:lvl3pPr marL="685783" indent="0">
              <a:buFont typeface="+mj-lt"/>
              <a:buNone/>
              <a:defRPr/>
            </a:lvl3pPr>
            <a:lvl4pPr marL="1028675" indent="0">
              <a:buFont typeface="+mj-lt"/>
              <a:buNone/>
              <a:defRPr/>
            </a:lvl4pPr>
            <a:lvl5pPr marL="1371566" indent="0">
              <a:buFont typeface="+mj-lt"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9412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ABFD4E-DF73-AC42-ABB6-A4A63897E7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9C5B97-D4D6-0043-9DF2-C5E27D4924CB}" type="slidenum">
              <a:rPr lang="en-FI" smtClean="0"/>
              <a:t>‹#›</a:t>
            </a:fld>
            <a:endParaRPr lang="en-FI" dirty="0"/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A3CCDFE7-8ED1-9747-AD6B-173F0B71941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6838122" cy="5715000"/>
          </a:xfrm>
          <a:custGeom>
            <a:avLst/>
            <a:gdLst>
              <a:gd name="connsiteX0" fmla="*/ 3233532 w 9117496"/>
              <a:gd name="connsiteY0" fmla="*/ 0 h 6858000"/>
              <a:gd name="connsiteX1" fmla="*/ 9117496 w 9117496"/>
              <a:gd name="connsiteY1" fmla="*/ 0 h 6858000"/>
              <a:gd name="connsiteX2" fmla="*/ 2259497 w 9117496"/>
              <a:gd name="connsiteY2" fmla="*/ 6858000 h 6858000"/>
              <a:gd name="connsiteX3" fmla="*/ 0 w 9117496"/>
              <a:gd name="connsiteY3" fmla="*/ 6858000 h 6858000"/>
              <a:gd name="connsiteX4" fmla="*/ 0 w 9117496"/>
              <a:gd name="connsiteY4" fmla="*/ 323353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7496" h="6858000">
                <a:moveTo>
                  <a:pt x="3233532" y="0"/>
                </a:moveTo>
                <a:lnTo>
                  <a:pt x="9117496" y="0"/>
                </a:lnTo>
                <a:lnTo>
                  <a:pt x="2259497" y="6858000"/>
                </a:lnTo>
                <a:lnTo>
                  <a:pt x="0" y="6858000"/>
                </a:lnTo>
                <a:lnTo>
                  <a:pt x="0" y="3233532"/>
                </a:lnTo>
                <a:close/>
              </a:path>
            </a:pathLst>
          </a:custGeo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900"/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1630007-E07A-DB43-AEE1-73BBD1312C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76813" y="2338965"/>
            <a:ext cx="3645694" cy="101358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700" b="1" i="0">
                <a:latin typeface="Montserrat" pitchFamily="2" charset="77"/>
              </a:defRPr>
            </a:lvl1pPr>
            <a:lvl2pPr marL="342892" indent="0">
              <a:buFontTx/>
              <a:buNone/>
              <a:defRPr/>
            </a:lvl2pPr>
            <a:lvl3pPr marL="685783" indent="0">
              <a:buFontTx/>
              <a:buNone/>
              <a:defRPr/>
            </a:lvl3pPr>
            <a:lvl4pPr marL="1028675" indent="0">
              <a:buFontTx/>
              <a:buNone/>
              <a:defRPr/>
            </a:lvl4pPr>
            <a:lvl5pPr marL="1371566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5D818C87-2541-AC44-9BEF-F96C5B6F47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76812" y="3533448"/>
            <a:ext cx="3645694" cy="134335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 b="0" i="0">
                <a:latin typeface="Montserrat" pitchFamily="2" charset="77"/>
              </a:defRPr>
            </a:lvl1pPr>
            <a:lvl2pPr marL="342892" indent="0">
              <a:buFont typeface="+mj-lt"/>
              <a:buNone/>
              <a:defRPr/>
            </a:lvl2pPr>
            <a:lvl3pPr marL="685783" indent="0">
              <a:buFont typeface="+mj-lt"/>
              <a:buNone/>
              <a:defRPr/>
            </a:lvl3pPr>
            <a:lvl4pPr marL="1028675" indent="0">
              <a:buFont typeface="+mj-lt"/>
              <a:buNone/>
              <a:defRPr/>
            </a:lvl4pPr>
            <a:lvl5pPr marL="1371566" indent="0">
              <a:buFont typeface="+mj-lt"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9966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ABFD4E-DF73-AC42-ABB6-A4A63897E7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9C5B97-D4D6-0043-9DF2-C5E27D4924CB}" type="slidenum">
              <a:rPr lang="en-FI" smtClean="0"/>
              <a:t>‹#›</a:t>
            </a:fld>
            <a:endParaRPr lang="en-FI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1ADDA878-ECF0-BC4F-BA10-84507FC506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7906453" cy="4392473"/>
          </a:xfrm>
          <a:custGeom>
            <a:avLst/>
            <a:gdLst>
              <a:gd name="connsiteX0" fmla="*/ 0 w 10541937"/>
              <a:gd name="connsiteY0" fmla="*/ 0 h 5270968"/>
              <a:gd name="connsiteX1" fmla="*/ 10541937 w 10541937"/>
              <a:gd name="connsiteY1" fmla="*/ 0 h 5270968"/>
              <a:gd name="connsiteX2" fmla="*/ 5270969 w 10541937"/>
              <a:gd name="connsiteY2" fmla="*/ 5270968 h 527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541937" h="5270968">
                <a:moveTo>
                  <a:pt x="0" y="0"/>
                </a:moveTo>
                <a:lnTo>
                  <a:pt x="10541937" y="0"/>
                </a:lnTo>
                <a:lnTo>
                  <a:pt x="5270969" y="5270968"/>
                </a:lnTo>
                <a:close/>
              </a:path>
            </a:pathLst>
          </a:custGeo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900"/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13A8576A-FA2F-8545-9993-8FD5B09EF35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022472" y="2857500"/>
            <a:ext cx="5143500" cy="2857500"/>
          </a:xfrm>
          <a:custGeom>
            <a:avLst/>
            <a:gdLst>
              <a:gd name="connsiteX0" fmla="*/ 3429000 w 6858000"/>
              <a:gd name="connsiteY0" fmla="*/ 0 h 3429000"/>
              <a:gd name="connsiteX1" fmla="*/ 6858000 w 6858000"/>
              <a:gd name="connsiteY1" fmla="*/ 3429000 h 3429000"/>
              <a:gd name="connsiteX2" fmla="*/ 0 w 6858000"/>
              <a:gd name="connsiteY2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58000" h="3429000">
                <a:moveTo>
                  <a:pt x="3429000" y="0"/>
                </a:moveTo>
                <a:lnTo>
                  <a:pt x="6858000" y="3429000"/>
                </a:lnTo>
                <a:lnTo>
                  <a:pt x="0" y="3429000"/>
                </a:lnTo>
                <a:close/>
              </a:path>
            </a:pathLst>
          </a:custGeo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900"/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98E0B27D-29E3-CC46-A8A6-14D0C6730D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1494" y="3479568"/>
            <a:ext cx="2713729" cy="140619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700" b="1" i="0">
                <a:latin typeface="Montserrat SemiBold" pitchFamily="2" charset="77"/>
              </a:defRPr>
            </a:lvl1pPr>
            <a:lvl2pPr marL="342892" indent="0">
              <a:buFontTx/>
              <a:buNone/>
              <a:defRPr/>
            </a:lvl2pPr>
            <a:lvl3pPr marL="685783" indent="0">
              <a:buFontTx/>
              <a:buNone/>
              <a:defRPr/>
            </a:lvl3pPr>
            <a:lvl4pPr marL="1028675" indent="0">
              <a:buFontTx/>
              <a:buNone/>
              <a:defRPr/>
            </a:lvl4pPr>
            <a:lvl5pPr marL="1371566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3BD006E-23BF-E443-9592-38FCDD4915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59179" y="1910823"/>
            <a:ext cx="1863327" cy="193299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 b="0" i="0">
                <a:latin typeface="Montserrat" pitchFamily="2" charset="77"/>
              </a:defRPr>
            </a:lvl1pPr>
            <a:lvl2pPr marL="342892" indent="0">
              <a:buFont typeface="+mj-lt"/>
              <a:buNone/>
              <a:defRPr/>
            </a:lvl2pPr>
            <a:lvl3pPr marL="685783" indent="0">
              <a:buFont typeface="+mj-lt"/>
              <a:buNone/>
              <a:defRPr/>
            </a:lvl3pPr>
            <a:lvl4pPr marL="1028675" indent="0">
              <a:buFont typeface="+mj-lt"/>
              <a:buNone/>
              <a:defRPr/>
            </a:lvl4pPr>
            <a:lvl5pPr marL="1371566" indent="0">
              <a:buFont typeface="+mj-lt"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113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EBD5CA-5EA4-D844-BB83-94B5877135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9C5B97-D4D6-0043-9DF2-C5E27D4924CB}" type="slidenum">
              <a:rPr lang="en-FI" smtClean="0"/>
              <a:t>‹#›</a:t>
            </a:fld>
            <a:endParaRPr lang="en-FI" dirty="0"/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A2D18A14-FBEF-474C-85CC-24E3A601755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0"/>
            <a:ext cx="8061587" cy="5715000"/>
          </a:xfrm>
          <a:custGeom>
            <a:avLst/>
            <a:gdLst>
              <a:gd name="connsiteX0" fmla="*/ 0 w 10748782"/>
              <a:gd name="connsiteY0" fmla="*/ 0 h 6858000"/>
              <a:gd name="connsiteX1" fmla="*/ 3890782 w 10748782"/>
              <a:gd name="connsiteY1" fmla="*/ 0 h 6858000"/>
              <a:gd name="connsiteX2" fmla="*/ 10748782 w 10748782"/>
              <a:gd name="connsiteY2" fmla="*/ 6858000 h 6858000"/>
              <a:gd name="connsiteX3" fmla="*/ 6858000 w 1074878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48782" h="6858000">
                <a:moveTo>
                  <a:pt x="0" y="0"/>
                </a:moveTo>
                <a:lnTo>
                  <a:pt x="3890782" y="0"/>
                </a:lnTo>
                <a:lnTo>
                  <a:pt x="10748782" y="6858000"/>
                </a:lnTo>
                <a:lnTo>
                  <a:pt x="6858000" y="6858000"/>
                </a:lnTo>
                <a:close/>
              </a:path>
            </a:pathLst>
          </a:custGeo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900"/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AD819BB-6FDF-F34E-9E74-2D5DBFB05A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1494" y="2982990"/>
            <a:ext cx="2237843" cy="177726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700" b="1" i="0">
                <a:latin typeface="Montserrat SemiBold" pitchFamily="2" charset="77"/>
              </a:defRPr>
            </a:lvl1pPr>
            <a:lvl2pPr marL="342892" indent="0">
              <a:buFontTx/>
              <a:buNone/>
              <a:defRPr/>
            </a:lvl2pPr>
            <a:lvl3pPr marL="685783" indent="0">
              <a:buFontTx/>
              <a:buNone/>
              <a:defRPr/>
            </a:lvl3pPr>
            <a:lvl4pPr marL="1028675" indent="0">
              <a:buFontTx/>
              <a:buNone/>
              <a:defRPr/>
            </a:lvl4pPr>
            <a:lvl5pPr marL="1371566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C2E23A1A-0305-CA42-A131-A148B943A4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42753" y="1057011"/>
            <a:ext cx="2000922" cy="68214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 b="0" i="0">
                <a:latin typeface="Montserrat" pitchFamily="2" charset="77"/>
              </a:defRPr>
            </a:lvl1pPr>
            <a:lvl2pPr marL="342892" indent="0">
              <a:buFont typeface="+mj-lt"/>
              <a:buNone/>
              <a:defRPr/>
            </a:lvl2pPr>
            <a:lvl3pPr marL="685783" indent="0">
              <a:buFont typeface="+mj-lt"/>
              <a:buNone/>
              <a:defRPr/>
            </a:lvl3pPr>
            <a:lvl4pPr marL="1028675" indent="0">
              <a:buFont typeface="+mj-lt"/>
              <a:buNone/>
              <a:defRPr/>
            </a:lvl4pPr>
            <a:lvl5pPr marL="1371566" indent="0">
              <a:buFont typeface="+mj-lt"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1AD743-58B1-7944-8958-F42F121DD3B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60826" y="1861592"/>
            <a:ext cx="2000922" cy="68214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 b="0" i="0">
                <a:latin typeface="Montserrat" pitchFamily="2" charset="77"/>
              </a:defRPr>
            </a:lvl1pPr>
            <a:lvl2pPr marL="342892" indent="0">
              <a:buFont typeface="+mj-lt"/>
              <a:buNone/>
              <a:defRPr/>
            </a:lvl2pPr>
            <a:lvl3pPr marL="685783" indent="0">
              <a:buFont typeface="+mj-lt"/>
              <a:buNone/>
              <a:defRPr/>
            </a:lvl3pPr>
            <a:lvl4pPr marL="1028675" indent="0">
              <a:buFont typeface="+mj-lt"/>
              <a:buNone/>
              <a:defRPr/>
            </a:lvl4pPr>
            <a:lvl5pPr marL="1371566" indent="0">
              <a:buFont typeface="+mj-lt"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10FEDAF1-EA60-E541-9603-E3532595597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939902" y="2665762"/>
            <a:ext cx="2000922" cy="68214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 b="0" i="0">
                <a:latin typeface="Montserrat" pitchFamily="2" charset="77"/>
              </a:defRPr>
            </a:lvl1pPr>
            <a:lvl2pPr marL="342892" indent="0">
              <a:buFont typeface="+mj-lt"/>
              <a:buNone/>
              <a:defRPr/>
            </a:lvl2pPr>
            <a:lvl3pPr marL="685783" indent="0">
              <a:buFont typeface="+mj-lt"/>
              <a:buNone/>
              <a:defRPr/>
            </a:lvl3pPr>
            <a:lvl4pPr marL="1028675" indent="0">
              <a:buFont typeface="+mj-lt"/>
              <a:buNone/>
              <a:defRPr/>
            </a:lvl4pPr>
            <a:lvl5pPr marL="1371566" indent="0">
              <a:buFont typeface="+mj-lt"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5989EE37-A590-5242-899C-06505FED858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32971" y="3470523"/>
            <a:ext cx="2000922" cy="68214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 b="0" i="0">
                <a:latin typeface="Montserrat" pitchFamily="2" charset="77"/>
              </a:defRPr>
            </a:lvl1pPr>
            <a:lvl2pPr marL="342892" indent="0">
              <a:buFont typeface="+mj-lt"/>
              <a:buNone/>
              <a:defRPr/>
            </a:lvl2pPr>
            <a:lvl3pPr marL="685783" indent="0">
              <a:buFont typeface="+mj-lt"/>
              <a:buNone/>
              <a:defRPr/>
            </a:lvl3pPr>
            <a:lvl4pPr marL="1028675" indent="0">
              <a:buFont typeface="+mj-lt"/>
              <a:buNone/>
              <a:defRPr/>
            </a:lvl4pPr>
            <a:lvl5pPr marL="1371566" indent="0">
              <a:buFont typeface="+mj-lt"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304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3.jp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53856D2-4434-CF4D-8007-909519417F70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3160" y="5237629"/>
            <a:ext cx="547162" cy="255342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51F8390-AFE6-FB4C-9E27-6C340017FD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21494" y="5228167"/>
            <a:ext cx="304800" cy="26643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720">
                <a:solidFill>
                  <a:srgbClr val="000000"/>
                </a:solidFill>
              </a:defRPr>
            </a:lvl1pPr>
          </a:lstStyle>
          <a:p>
            <a:fld id="{829C5B97-D4D6-0043-9DF2-C5E27D4924CB}" type="slidenum">
              <a:rPr lang="en-FI" smtClean="0"/>
              <a:t>‹#›</a:t>
            </a:fld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479380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438">
          <p15:clr>
            <a:srgbClr val="F26B43"/>
          </p15:clr>
        </p15:guide>
        <p15:guide id="4" orient="horz" pos="799">
          <p15:clr>
            <a:srgbClr val="F26B43"/>
          </p15:clr>
        </p15:guide>
        <p15:guide id="5" pos="4180">
          <p15:clr>
            <a:srgbClr val="F26B43"/>
          </p15:clr>
        </p15:guide>
        <p15:guide id="6" orient="horz" pos="3952">
          <p15:clr>
            <a:srgbClr val="F26B43"/>
          </p15:clr>
        </p15:guide>
        <p15:guide id="7" pos="7242">
          <p15:clr>
            <a:srgbClr val="F26B43"/>
          </p15:clr>
        </p15:guide>
        <p15:guide id="8" pos="3500">
          <p15:clr>
            <a:srgbClr val="F26B43"/>
          </p15:clr>
        </p15:guide>
        <p15:guide id="9" pos="2003">
          <p15:clr>
            <a:srgbClr val="F26B43"/>
          </p15:clr>
        </p15:guide>
        <p15:guide id="10" pos="2184">
          <p15:clr>
            <a:srgbClr val="F26B43"/>
          </p15:clr>
        </p15:guide>
        <p15:guide id="11" pos="3749">
          <p15:clr>
            <a:srgbClr val="F26B43"/>
          </p15:clr>
        </p15:guide>
        <p15:guide id="12" pos="3931">
          <p15:clr>
            <a:srgbClr val="F26B43"/>
          </p15:clr>
        </p15:guide>
        <p15:guide id="13" pos="5496">
          <p15:clr>
            <a:srgbClr val="F26B43"/>
          </p15:clr>
        </p15:guide>
        <p15:guide id="14" pos="5677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1235" y="190500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1235" y="1295532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Master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7586" y="5219699"/>
            <a:ext cx="304800" cy="26643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720">
                <a:solidFill>
                  <a:srgbClr val="000000"/>
                </a:solidFill>
              </a:defRPr>
            </a:lvl1pPr>
          </a:lstStyle>
          <a:p>
            <a:fld id="{829C5B97-D4D6-0043-9DF2-C5E27D4924CB}" type="slidenum">
              <a:rPr lang="en-FI" smtClean="0"/>
              <a:t>‹#›</a:t>
            </a:fld>
            <a:endParaRPr lang="en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FEABC3-EA59-D547-BFA4-928144C59FE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5434" y="5219699"/>
            <a:ext cx="547162" cy="255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727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4" r:id="rId10"/>
    <p:sldLayoutId id="2147483697" r:id="rId11"/>
    <p:sldLayoutId id="2147483698" r:id="rId12"/>
    <p:sldLayoutId id="2147483700" r:id="rId13"/>
  </p:sldLayoutIdLst>
  <p:txStyles>
    <p:titleStyle>
      <a:lvl1pPr algn="l" defTabSz="411480" rtl="0" eaLnBrk="1" latinLnBrk="0" hangingPunct="1">
        <a:spcBef>
          <a:spcPct val="0"/>
        </a:spcBef>
        <a:buNone/>
        <a:defRPr sz="2880" b="1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08610" indent="-308610" algn="l" defTabSz="411480" rtl="0" eaLnBrk="1" latinLnBrk="0" hangingPunct="1">
        <a:spcBef>
          <a:spcPct val="20000"/>
        </a:spcBef>
        <a:buClr>
          <a:schemeClr val="tx1">
            <a:lumMod val="65000"/>
            <a:lumOff val="35000"/>
          </a:schemeClr>
        </a:buClr>
        <a:buFont typeface="Arial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982980" indent="-260033" algn="l" defTabSz="411480" rtl="0" eaLnBrk="1" latinLnBrk="0" hangingPunct="1">
        <a:spcBef>
          <a:spcPct val="20000"/>
        </a:spcBef>
        <a:buClr>
          <a:schemeClr val="tx1">
            <a:lumMod val="65000"/>
            <a:lumOff val="35000"/>
          </a:schemeClr>
        </a:buClr>
        <a:buFont typeface="Arial" panose="020B0604020202020204" pitchFamily="34" charset="0"/>
        <a:buChar char="•"/>
        <a:tabLst/>
        <a:defRPr sz="162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394460" indent="-205740" algn="l" defTabSz="411480" rtl="0" eaLnBrk="1" latinLnBrk="0" hangingPunct="1">
        <a:spcBef>
          <a:spcPct val="20000"/>
        </a:spcBef>
        <a:buClr>
          <a:schemeClr val="tx2">
            <a:lumMod val="65000"/>
            <a:lumOff val="35000"/>
          </a:schemeClr>
        </a:buClr>
        <a:buFont typeface="Arial" panose="020B0604020202020204" pitchFamily="34" charset="0"/>
        <a:buChar char="•"/>
        <a:tabLst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858805" indent="-258605" algn="l" defTabSz="411480" rtl="0" eaLnBrk="1" latinLnBrk="0" hangingPunct="1">
        <a:spcBef>
          <a:spcPct val="20000"/>
        </a:spcBef>
        <a:buClr>
          <a:schemeClr val="tx1"/>
        </a:buClr>
        <a:buFont typeface="Arial"/>
        <a:buChar char="–"/>
        <a:tabLst/>
        <a:defRPr sz="1260" kern="1200">
          <a:solidFill>
            <a:schemeClr val="tx2"/>
          </a:solidFill>
          <a:latin typeface="+mn-lt"/>
          <a:ea typeface="+mn-ea"/>
          <a:cs typeface="+mn-cs"/>
        </a:defRPr>
      </a:lvl4pPr>
      <a:lvl5pPr marL="2270285" indent="-205740" algn="l" defTabSz="411480" rtl="0" eaLnBrk="1" latinLnBrk="0" hangingPunct="1">
        <a:spcBef>
          <a:spcPct val="20000"/>
        </a:spcBef>
        <a:buClr>
          <a:schemeClr val="tx1"/>
        </a:buClr>
        <a:buFont typeface="Arial"/>
        <a:buChar char="»"/>
        <a:tabLst/>
        <a:defRPr sz="1260" kern="1200">
          <a:solidFill>
            <a:schemeClr val="tx2"/>
          </a:solidFill>
          <a:latin typeface="+mn-lt"/>
          <a:ea typeface="+mn-ea"/>
          <a:cs typeface="+mn-cs"/>
        </a:defRPr>
      </a:lvl5pPr>
      <a:lvl6pPr marL="226314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00">
          <p15:clr>
            <a:srgbClr val="F26B43"/>
          </p15:clr>
        </p15:guide>
        <p15:guide id="2" pos="2880">
          <p15:clr>
            <a:srgbClr val="F26B43"/>
          </p15:clr>
        </p15:guide>
        <p15:guide id="3" pos="295">
          <p15:clr>
            <a:srgbClr val="F26B43"/>
          </p15:clr>
        </p15:guide>
        <p15:guide id="4" orient="horz" pos="144">
          <p15:clr>
            <a:srgbClr val="F26B43"/>
          </p15:clr>
        </p15:guide>
        <p15:guide id="5" orient="horz" pos="3229">
          <p15:clr>
            <a:srgbClr val="F26B43"/>
          </p15:clr>
        </p15:guide>
        <p15:guide id="6" pos="546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tyoelamanpelisaannot.fi/fi/luottamushenkiloille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www.sak.fi/ajankohtaista/uutiset/suomessa-yha-enemman-tyoperaista-hyvaksikayttoa-mita-tehtavissa-katso-tallenne-sakn-keskustelutilaisuudesta-suomiareenalla" TargetMode="Externa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tyoelamanpelisaannot.fi/" TargetMode="Externa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tyoelamanpelisaannot.fi/" TargetMode="Externa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tyoelamanpelisaannot.fi/fi/oppilaitosyhteistyo/" TargetMode="Externa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yrityskyla.fi/" TargetMode="External"/><Relationship Id="rId7" Type="http://schemas.openxmlformats.org/officeDocument/2006/relationships/image" Target="../media/image29.png"/><Relationship Id="rId2" Type="http://schemas.openxmlformats.org/officeDocument/2006/relationships/hyperlink" Target="https://tat.fi/palvelu/duunikoutsi/" TargetMode="Externa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intermin.fi/work-help-finland-sovellus" TargetMode="External"/><Relationship Id="rId5" Type="http://schemas.openxmlformats.org/officeDocument/2006/relationships/hyperlink" Target="https://www.teollisuusliitto.fi/2022/02/hermes-sovellus-jakaa-kausityontekijoille-luotettavaa-tietoa/" TargetMode="External"/><Relationship Id="rId4" Type="http://schemas.openxmlformats.org/officeDocument/2006/relationships/hyperlink" Target="https://www.tuudo.fi/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hyperlink" Target="https://tyoelamanpelisaannot.fi/fi/kilpailu/" TargetMode="External"/><Relationship Id="rId7" Type="http://schemas.openxmlformats.org/officeDocument/2006/relationships/image" Target="../media/image3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hyperlink" Target="https://www.instagram.com/type.sak.fi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hyperlink" Target="https://tyoelamanpelisaannot.fi/fi/mista-apua/" TargetMode="Externa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16.xml"/><Relationship Id="rId1" Type="http://schemas.openxmlformats.org/officeDocument/2006/relationships/video" Target="https://www.youtube.com/embed/91KuvD0VSYg?feature=oembed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tyoelamanpelisaannot.fi/fi/tyoelaman-abc/" TargetMode="Externa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tyoelamanpelisaannot.fi/fi/jobotti/" TargetMode="External"/><Relationship Id="rId1" Type="http://schemas.openxmlformats.org/officeDocument/2006/relationships/slideLayout" Target="../slideLayouts/slideLayout24.xml"/><Relationship Id="rId4" Type="http://schemas.openxmlformats.org/officeDocument/2006/relationships/hyperlink" Target="https://tyoelamanpelisaannot.fi/fi/tietoa-palvelusta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4B35ABD9-98FD-2A1C-3FE1-71143FF3BC85}"/>
              </a:ext>
            </a:extLst>
          </p:cNvPr>
          <p:cNvSpPr/>
          <p:nvPr/>
        </p:nvSpPr>
        <p:spPr>
          <a:xfrm>
            <a:off x="0" y="5181181"/>
            <a:ext cx="9144000" cy="5338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B79F2094-EB20-E79A-D219-899E9996A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92"/>
            <a:ext cx="9144000" cy="518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3408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>
            <a:extLst>
              <a:ext uri="{FF2B5EF4-FFF2-40B4-BE49-F238E27FC236}">
                <a16:creationId xmlns:a16="http://schemas.microsoft.com/office/drawing/2014/main" id="{903DE597-4C87-4AF8-A06F-7212547ECAAE}"/>
              </a:ext>
            </a:extLst>
          </p:cNvPr>
          <p:cNvSpPr/>
          <p:nvPr/>
        </p:nvSpPr>
        <p:spPr>
          <a:xfrm>
            <a:off x="6554285" y="0"/>
            <a:ext cx="2292160" cy="4838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Suorakulmio 11">
            <a:extLst>
              <a:ext uri="{FF2B5EF4-FFF2-40B4-BE49-F238E27FC236}">
                <a16:creationId xmlns:a16="http://schemas.microsoft.com/office/drawing/2014/main" id="{07B34228-2CBD-4549-B881-03C1C77107DE}"/>
              </a:ext>
            </a:extLst>
          </p:cNvPr>
          <p:cNvSpPr/>
          <p:nvPr/>
        </p:nvSpPr>
        <p:spPr>
          <a:xfrm>
            <a:off x="109778" y="5113538"/>
            <a:ext cx="2292160" cy="601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DB663435-33D5-44EE-9FCD-7BC524284DF1}"/>
              </a:ext>
            </a:extLst>
          </p:cNvPr>
          <p:cNvSpPr txBox="1"/>
          <p:nvPr/>
        </p:nvSpPr>
        <p:spPr>
          <a:xfrm>
            <a:off x="521943" y="1120351"/>
            <a:ext cx="5743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>
                <a:latin typeface="Calibri" panose="020F0502020204030204" pitchFamily="34" charset="0"/>
              </a:rPr>
              <a:t>Mitä on t</a:t>
            </a:r>
            <a:r>
              <a:rPr lang="fi-FI" sz="1800" b="1" dirty="0">
                <a:effectLst/>
                <a:latin typeface="Calibri" panose="020F0502020204030204" pitchFamily="34" charset="0"/>
              </a:rPr>
              <a:t>yöperäinen hyväksikäyttö? Onko sitä Suomessa?</a:t>
            </a:r>
            <a:endParaRPr lang="fi-FI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A8699A9A-BE13-4AF9-BCB9-35384FC10D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66" b="12267"/>
          <a:stretch/>
        </p:blipFill>
        <p:spPr>
          <a:xfrm>
            <a:off x="6582860" y="57150"/>
            <a:ext cx="2388495" cy="1828800"/>
          </a:xfrm>
          <a:prstGeom prst="rect">
            <a:avLst/>
          </a:prstGeom>
        </p:spPr>
      </p:pic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21F04261-9770-41E6-9106-7F1BA17EAA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3843" y="740453"/>
            <a:ext cx="7695152" cy="707347"/>
          </a:xfrm>
        </p:spPr>
        <p:txBody>
          <a:bodyPr>
            <a:normAutofit/>
          </a:bodyPr>
          <a:lstStyle/>
          <a:p>
            <a:r>
              <a:rPr lang="fi-FI" dirty="0">
                <a:solidFill>
                  <a:schemeClr val="accent5"/>
                </a:solidFill>
              </a:rPr>
              <a:t>Videoluennot – syvennä tietojasi</a:t>
            </a:r>
            <a:endParaRPr lang="fi-FI" dirty="0"/>
          </a:p>
        </p:txBody>
      </p:sp>
      <p:sp>
        <p:nvSpPr>
          <p:cNvPr id="13" name="Tekstin paikkamerkki 2">
            <a:extLst>
              <a:ext uri="{FF2B5EF4-FFF2-40B4-BE49-F238E27FC236}">
                <a16:creationId xmlns:a16="http://schemas.microsoft.com/office/drawing/2014/main" id="{1A9A2BA0-0EDC-47B9-AABA-2BF77C1C7768}"/>
              </a:ext>
            </a:extLst>
          </p:cNvPr>
          <p:cNvSpPr txBox="1">
            <a:spLocks/>
          </p:cNvSpPr>
          <p:nvPr/>
        </p:nvSpPr>
        <p:spPr>
          <a:xfrm>
            <a:off x="522685" y="1717146"/>
            <a:ext cx="7868840" cy="340915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72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 fontAlgn="base"/>
            <a:r>
              <a:rPr lang="fi-FI" sz="1800" dirty="0">
                <a:solidFill>
                  <a:schemeClr val="tx1"/>
                </a:solidFill>
                <a:effectLst/>
                <a:latin typeface="Montserrat" panose="00000500000000000000" pitchFamily="2" charset="0"/>
              </a:rPr>
              <a:t>Työperäinen hyväksikäyttö ei ole enää marginaalinen ilmiö Suomessa. Tutustu SAK:n koulutusmateriaalin avulla teemaan: mitä on työperäinen hyväksikäyttö, kuinka se voidaan tunnistaa  </a:t>
            </a:r>
            <a:br>
              <a:rPr lang="fi-FI" sz="1800" dirty="0">
                <a:solidFill>
                  <a:schemeClr val="tx1"/>
                </a:solidFill>
                <a:effectLst/>
                <a:latin typeface="Montserrat" panose="00000500000000000000" pitchFamily="2" charset="0"/>
              </a:rPr>
            </a:br>
            <a:r>
              <a:rPr lang="fi-FI" sz="1800" dirty="0">
                <a:solidFill>
                  <a:schemeClr val="tx1"/>
                </a:solidFill>
                <a:effectLst/>
                <a:latin typeface="Montserrat" panose="00000500000000000000" pitchFamily="2" charset="0"/>
              </a:rPr>
              <a:t>– ja kuinka voimme yhdessä ennaltaehkäistä työvoiman hyväksikäyttöä. </a:t>
            </a:r>
          </a:p>
          <a:p>
            <a:pPr algn="l" rtl="0" fontAlgn="base"/>
            <a:r>
              <a:rPr lang="fi-FI" sz="1800" dirty="0">
                <a:solidFill>
                  <a:schemeClr val="tx1"/>
                </a:solidFill>
                <a:effectLst/>
                <a:latin typeface="Montserrat" panose="00000500000000000000" pitchFamily="2" charset="0"/>
              </a:rPr>
              <a:t> 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chemeClr val="tx1"/>
                </a:solidFill>
                <a:effectLst/>
                <a:latin typeface="Montserrat" panose="00000500000000000000" pitchFamily="2" charset="0"/>
              </a:rPr>
              <a:t>Työelämän pelisäännöt -sivustolla on luottamusmiehille suunnattu osio, jossa julkaistaan työelämäasioiden kanssa työskenteleville suunnattuja koulutusvideoita. Materiaali on kaikille kiinnostuneille vapaasti saatavilla.</a:t>
            </a:r>
            <a:br>
              <a:rPr lang="fi-FI" sz="1800" dirty="0">
                <a:solidFill>
                  <a:schemeClr val="tx1"/>
                </a:solidFill>
                <a:effectLst/>
                <a:latin typeface="Montserrat" panose="00000500000000000000" pitchFamily="2" charset="0"/>
              </a:rPr>
            </a:br>
            <a:r>
              <a:rPr lang="fi-FI" sz="18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anose="000005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https://tyoelamanpelisaannot.fi/luottamushenkiloille/</a:t>
            </a:r>
            <a:endParaRPr lang="fi-FI" sz="18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1800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1800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0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>
            <a:extLst>
              <a:ext uri="{FF2B5EF4-FFF2-40B4-BE49-F238E27FC236}">
                <a16:creationId xmlns:a16="http://schemas.microsoft.com/office/drawing/2014/main" id="{903DE597-4C87-4AF8-A06F-7212547ECAAE}"/>
              </a:ext>
            </a:extLst>
          </p:cNvPr>
          <p:cNvSpPr/>
          <p:nvPr/>
        </p:nvSpPr>
        <p:spPr>
          <a:xfrm>
            <a:off x="6554285" y="0"/>
            <a:ext cx="2292160" cy="4838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Suorakulmio 11">
            <a:extLst>
              <a:ext uri="{FF2B5EF4-FFF2-40B4-BE49-F238E27FC236}">
                <a16:creationId xmlns:a16="http://schemas.microsoft.com/office/drawing/2014/main" id="{07B34228-2CBD-4549-B881-03C1C77107DE}"/>
              </a:ext>
            </a:extLst>
          </p:cNvPr>
          <p:cNvSpPr/>
          <p:nvPr/>
        </p:nvSpPr>
        <p:spPr>
          <a:xfrm>
            <a:off x="109778" y="5113538"/>
            <a:ext cx="2292160" cy="601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Tekstin paikkamerkki 1">
            <a:extLst>
              <a:ext uri="{FF2B5EF4-FFF2-40B4-BE49-F238E27FC236}">
                <a16:creationId xmlns:a16="http://schemas.microsoft.com/office/drawing/2014/main" id="{9FAE012E-892B-4EC8-B2D1-982445D929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1497" y="738226"/>
            <a:ext cx="7785015" cy="809624"/>
          </a:xfrm>
        </p:spPr>
        <p:txBody>
          <a:bodyPr>
            <a:noAutofit/>
          </a:bodyPr>
          <a:lstStyle/>
          <a:p>
            <a:pPr lvl="0"/>
            <a:r>
              <a:rPr lang="fi-FI" b="0" dirty="0">
                <a:solidFill>
                  <a:schemeClr val="accent1"/>
                </a:solidFill>
                <a:latin typeface="Montserrat SemiBold" panose="00000700000000000000" pitchFamily="2" charset="0"/>
                <a:ea typeface="Times New Roman" panose="02020603050405020304" pitchFamily="18" charset="0"/>
              </a:rPr>
              <a:t>Tallenne: TYPE </a:t>
            </a:r>
            <a:r>
              <a:rPr lang="fi-FI" b="0" dirty="0" err="1">
                <a:solidFill>
                  <a:schemeClr val="accent1"/>
                </a:solidFill>
                <a:latin typeface="Montserrat SemiBold" panose="00000700000000000000" pitchFamily="2" charset="0"/>
                <a:ea typeface="Times New Roman" panose="02020603050405020304" pitchFamily="18" charset="0"/>
              </a:rPr>
              <a:t>SuomiAreenalla</a:t>
            </a:r>
            <a:r>
              <a:rPr lang="fi-FI" b="0" dirty="0">
                <a:solidFill>
                  <a:schemeClr val="accent1"/>
                </a:solidFill>
                <a:latin typeface="Montserrat SemiBold" panose="00000700000000000000" pitchFamily="2" charset="0"/>
                <a:ea typeface="Times New Roman" panose="02020603050405020304" pitchFamily="18" charset="0"/>
              </a:rPr>
              <a:t> 2022</a:t>
            </a:r>
            <a:endParaRPr lang="fi-FI" b="0" dirty="0">
              <a:solidFill>
                <a:schemeClr val="accent1"/>
              </a:solidFill>
              <a:effectLst/>
              <a:latin typeface="Montserrat SemiBold" panose="00000700000000000000" pitchFamily="2" charset="0"/>
              <a:ea typeface="Calibri" panose="020F0502020204030204" pitchFamily="34" charset="0"/>
            </a:endParaRPr>
          </a:p>
        </p:txBody>
      </p:sp>
      <p:sp>
        <p:nvSpPr>
          <p:cNvPr id="11" name="Tekstin paikkamerkki 2">
            <a:extLst>
              <a:ext uri="{FF2B5EF4-FFF2-40B4-BE49-F238E27FC236}">
                <a16:creationId xmlns:a16="http://schemas.microsoft.com/office/drawing/2014/main" id="{94C28341-5F16-4721-B0EF-6EBEE9316D0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2685" y="4491915"/>
            <a:ext cx="8099818" cy="996304"/>
          </a:xfrm>
        </p:spPr>
        <p:txBody>
          <a:bodyPr>
            <a:normAutofit/>
          </a:bodyPr>
          <a:lstStyle/>
          <a:p>
            <a:pPr marL="7144" indent="0">
              <a:buNone/>
            </a:pPr>
            <a:r>
              <a:rPr lang="fi-FI" sz="1600" dirty="0">
                <a:solidFill>
                  <a:schemeClr val="bg1">
                    <a:lumMod val="5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https://www.sak.fi/ajankohtaista/uutiset/suomessa-yha-enemman-tyoperaista-hyvaksikayttoa-mita-tehtavissa-katso-tallenne-sakn-keskustelutilaisuudesta-suomiareenalla</a:t>
            </a:r>
            <a:endParaRPr lang="fi-FI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Kuva 2" descr="Kuva, joka sisältää kohteen teksti, henkilö&#10;&#10;Kuvaus luotu automaattisesti">
            <a:extLst>
              <a:ext uri="{FF2B5EF4-FFF2-40B4-BE49-F238E27FC236}">
                <a16:creationId xmlns:a16="http://schemas.microsoft.com/office/drawing/2014/main" id="{ADA1FA9B-D0EB-D0A1-DF7C-3DCFF5248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141" y="1354893"/>
            <a:ext cx="5485070" cy="3104494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C69F4F4A-055F-2154-14C3-0474B0BCCA56}"/>
              </a:ext>
            </a:extLst>
          </p:cNvPr>
          <p:cNvSpPr txBox="1"/>
          <p:nvPr/>
        </p:nvSpPr>
        <p:spPr>
          <a:xfrm>
            <a:off x="6145807" y="1308198"/>
            <a:ext cx="239524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fi-FI" sz="10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Keskustelijat</a:t>
            </a:r>
            <a:br>
              <a:rPr lang="fi-FI" sz="10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</a:br>
            <a:endParaRPr lang="fi-FI" sz="1000" b="0" i="0" dirty="0">
              <a:solidFill>
                <a:srgbClr val="000000"/>
              </a:solidFill>
              <a:effectLst/>
              <a:latin typeface="Montserrat" panose="00000500000000000000" pitchFamily="2" charset="0"/>
            </a:endParaRPr>
          </a:p>
          <a:p>
            <a:pPr algn="l" fontAlgn="base"/>
            <a:r>
              <a:rPr lang="fi-FI" sz="1000" b="1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Tuula Haatainen</a:t>
            </a:r>
            <a:br>
              <a:rPr lang="fi-FI" sz="10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</a:br>
            <a:r>
              <a:rPr lang="fi-FI" sz="10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SDP, työministeri</a:t>
            </a:r>
          </a:p>
          <a:p>
            <a:pPr algn="l" fontAlgn="base"/>
            <a:br>
              <a:rPr lang="fi-FI" sz="1000" b="1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</a:br>
            <a:r>
              <a:rPr lang="fi-FI" sz="1000" b="1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Katja-Pia </a:t>
            </a:r>
            <a:r>
              <a:rPr lang="fi-FI" sz="1000" b="1" i="0" dirty="0" err="1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Jenu</a:t>
            </a:r>
            <a:br>
              <a:rPr lang="fi-FI" sz="10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</a:br>
            <a:r>
              <a:rPr lang="fi-FI" sz="10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Etelä-Suomen AVI </a:t>
            </a:r>
            <a:br>
              <a:rPr lang="fi-FI" sz="10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</a:br>
            <a:r>
              <a:rPr lang="fi-FI" sz="10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ylitarkastaja</a:t>
            </a:r>
          </a:p>
          <a:p>
            <a:pPr algn="l" fontAlgn="base"/>
            <a:br>
              <a:rPr lang="fi-FI" sz="1000" b="1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</a:br>
            <a:r>
              <a:rPr lang="fi-FI" sz="1000" b="1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Toni Malmström</a:t>
            </a:r>
            <a:r>
              <a:rPr lang="fi-FI" sz="10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 </a:t>
            </a:r>
            <a:br>
              <a:rPr lang="fi-FI" sz="10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</a:br>
            <a:r>
              <a:rPr lang="fi-FI" sz="10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Rakennusliiton </a:t>
            </a:r>
            <a:br>
              <a:rPr lang="fi-FI" sz="10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</a:br>
            <a:r>
              <a:rPr lang="fi-FI" sz="10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sopimusalavastaava</a:t>
            </a:r>
          </a:p>
          <a:p>
            <a:pPr algn="l" fontAlgn="base"/>
            <a:br>
              <a:rPr lang="fi-FI" sz="1000" b="1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</a:br>
            <a:r>
              <a:rPr lang="fi-FI" sz="1000" b="1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Pia Marttila</a:t>
            </a:r>
            <a:br>
              <a:rPr lang="fi-FI" sz="10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</a:br>
            <a:r>
              <a:rPr lang="fi-FI" sz="10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Rikosuhripäivystys </a:t>
            </a:r>
            <a:r>
              <a:rPr lang="fi-FI" sz="1000" b="0" i="0" dirty="0" err="1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RIKU:n</a:t>
            </a:r>
            <a:r>
              <a:rPr lang="fi-FI" sz="10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 koordinoiva erityisasiantuntija</a:t>
            </a:r>
          </a:p>
          <a:p>
            <a:pPr algn="l" fontAlgn="base"/>
            <a:br>
              <a:rPr lang="fi-FI" sz="1000" b="1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</a:br>
            <a:r>
              <a:rPr lang="fi-FI" sz="1000" b="1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Paavo Teittinen</a:t>
            </a:r>
            <a:r>
              <a:rPr lang="fi-FI" sz="10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 </a:t>
            </a:r>
            <a:br>
              <a:rPr lang="fi-FI" sz="10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</a:br>
            <a:r>
              <a:rPr lang="fi-FI" sz="10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Helsingin Sanomien toimittaja ja keskustelutilaisuuden juontaja</a:t>
            </a:r>
          </a:p>
          <a:p>
            <a:endParaRPr lang="fi-FI" sz="10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0459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>
            <a:extLst>
              <a:ext uri="{FF2B5EF4-FFF2-40B4-BE49-F238E27FC236}">
                <a16:creationId xmlns:a16="http://schemas.microsoft.com/office/drawing/2014/main" id="{903DE597-4C87-4AF8-A06F-7212547ECAAE}"/>
              </a:ext>
            </a:extLst>
          </p:cNvPr>
          <p:cNvSpPr/>
          <p:nvPr/>
        </p:nvSpPr>
        <p:spPr>
          <a:xfrm>
            <a:off x="6554285" y="0"/>
            <a:ext cx="2292160" cy="4838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21F04261-9770-41E6-9106-7F1BA17EAA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3843" y="740453"/>
            <a:ext cx="7695152" cy="707347"/>
          </a:xfrm>
        </p:spPr>
        <p:txBody>
          <a:bodyPr>
            <a:normAutofit/>
          </a:bodyPr>
          <a:lstStyle/>
          <a:p>
            <a:r>
              <a:rPr lang="fi-FI" dirty="0">
                <a:solidFill>
                  <a:schemeClr val="accent5"/>
                </a:solidFill>
              </a:rPr>
              <a:t>Työelämän pelisäännöt –opas</a:t>
            </a:r>
            <a:endParaRPr lang="fi-FI" dirty="0"/>
          </a:p>
        </p:txBody>
      </p:sp>
      <p:sp>
        <p:nvSpPr>
          <p:cNvPr id="12" name="Suorakulmio 11">
            <a:extLst>
              <a:ext uri="{FF2B5EF4-FFF2-40B4-BE49-F238E27FC236}">
                <a16:creationId xmlns:a16="http://schemas.microsoft.com/office/drawing/2014/main" id="{07B34228-2CBD-4549-B881-03C1C77107DE}"/>
              </a:ext>
            </a:extLst>
          </p:cNvPr>
          <p:cNvSpPr/>
          <p:nvPr/>
        </p:nvSpPr>
        <p:spPr>
          <a:xfrm>
            <a:off x="109778" y="5113538"/>
            <a:ext cx="2292160" cy="601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Tekstin paikkamerkki 2">
            <a:extLst>
              <a:ext uri="{FF2B5EF4-FFF2-40B4-BE49-F238E27FC236}">
                <a16:creationId xmlns:a16="http://schemas.microsoft.com/office/drawing/2014/main" id="{1A9A2BA0-0EDC-47B9-AABA-2BF77C1C7768}"/>
              </a:ext>
            </a:extLst>
          </p:cNvPr>
          <p:cNvSpPr txBox="1">
            <a:spLocks/>
          </p:cNvSpPr>
          <p:nvPr/>
        </p:nvSpPr>
        <p:spPr>
          <a:xfrm>
            <a:off x="522685" y="1717146"/>
            <a:ext cx="7868840" cy="37265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72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Luotettava tieto työelämän sopimuksista, </a:t>
            </a:r>
            <a:br>
              <a:rPr lang="fi-FI" sz="18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</a:br>
            <a:r>
              <a:rPr lang="fi-FI" sz="18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menettelytavoista ja termeistä on tärkeää koko </a:t>
            </a:r>
            <a:br>
              <a:rPr lang="fi-FI" sz="18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</a:br>
            <a:r>
              <a:rPr lang="fi-FI" sz="18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uran ajan, mutta erityisesti työelämän alkutaipaleella.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>
                <a:latin typeface="Montserrat" panose="00000500000000000000" pitchFamily="2" charset="0"/>
              </a:rPr>
              <a:t>O</a:t>
            </a:r>
            <a:r>
              <a:rPr lang="fi-FI" sz="18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ppaassa keskeisiä perustietoja työelämästä ja sen avulla on myös helppo tarkistaa, mitä täytyy ottaa huomioon uudessa työpaikassa tai uudessa tilanteessa.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chemeClr val="tx1"/>
                </a:solidFill>
                <a:latin typeface="Montserrat" panose="00000500000000000000" pitchFamily="2" charset="0"/>
              </a:rPr>
              <a:t>Painettu 56-sivuinen opas saatavilla suomeksi, ruotsiksi </a:t>
            </a:r>
            <a:br>
              <a:rPr lang="fi-FI" sz="1800" dirty="0">
                <a:solidFill>
                  <a:schemeClr val="tx1"/>
                </a:solidFill>
                <a:latin typeface="Montserrat" panose="00000500000000000000" pitchFamily="2" charset="0"/>
              </a:rPr>
            </a:br>
            <a:r>
              <a:rPr lang="fi-FI" sz="1800" dirty="0">
                <a:solidFill>
                  <a:schemeClr val="tx1"/>
                </a:solidFill>
                <a:latin typeface="Montserrat" panose="00000500000000000000" pitchFamily="2" charset="0"/>
              </a:rPr>
              <a:t>ja englanniksi.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chemeClr val="tx1"/>
                </a:solidFill>
                <a:latin typeface="Montserrat" panose="00000500000000000000" pitchFamily="2" charset="0"/>
              </a:rPr>
              <a:t>Tiiviimpi opas julkaistu ukrainaksi, tulossa muut kielet.</a:t>
            </a:r>
            <a:br>
              <a:rPr lang="fi-FI" sz="1800" dirty="0">
                <a:solidFill>
                  <a:schemeClr val="tx1"/>
                </a:solidFill>
                <a:latin typeface="Montserrat" panose="00000500000000000000" pitchFamily="2" charset="0"/>
              </a:rPr>
            </a:br>
            <a:endParaRPr lang="fi-FI" sz="1800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chemeClr val="tx1"/>
                </a:solidFill>
                <a:latin typeface="Montserrat SemiBold" panose="00000700000000000000" pitchFamily="2" charset="0"/>
              </a:rPr>
              <a:t>Tilattavissa painokulujen hinnalla tai maksutta:</a:t>
            </a:r>
            <a:br>
              <a:rPr lang="fi-FI" sz="1800" b="1" dirty="0">
                <a:solidFill>
                  <a:schemeClr val="tx1"/>
                </a:solidFill>
                <a:latin typeface="Montserrat" panose="00000500000000000000" pitchFamily="2" charset="0"/>
              </a:rPr>
            </a:br>
            <a:r>
              <a:rPr lang="fi-FI" sz="18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https://tyoelamanpelisaannot.fi/tietoa-palvelusta</a:t>
            </a:r>
            <a:endParaRPr lang="fi-FI" sz="18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1800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1800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DB663435-33D5-44EE-9FCD-7BC524284DF1}"/>
              </a:ext>
            </a:extLst>
          </p:cNvPr>
          <p:cNvSpPr txBox="1"/>
          <p:nvPr/>
        </p:nvSpPr>
        <p:spPr>
          <a:xfrm>
            <a:off x="521943" y="1120351"/>
            <a:ext cx="445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800" b="1" dirty="0">
                <a:effectLst/>
                <a:latin typeface="Calibri" panose="020F0502020204030204" pitchFamily="34" charset="0"/>
              </a:rPr>
              <a:t>Työelämän oikeudet ja velvollisuudet tutuksi</a:t>
            </a:r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9BFB66F0-CE8B-4F32-A642-2572E9A7D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42267">
            <a:off x="6850957" y="434838"/>
            <a:ext cx="1815326" cy="1720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79307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>
            <a:extLst>
              <a:ext uri="{FF2B5EF4-FFF2-40B4-BE49-F238E27FC236}">
                <a16:creationId xmlns:a16="http://schemas.microsoft.com/office/drawing/2014/main" id="{903DE597-4C87-4AF8-A06F-7212547ECAAE}"/>
              </a:ext>
            </a:extLst>
          </p:cNvPr>
          <p:cNvSpPr/>
          <p:nvPr/>
        </p:nvSpPr>
        <p:spPr>
          <a:xfrm>
            <a:off x="6554285" y="0"/>
            <a:ext cx="2292160" cy="4838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21F04261-9770-41E6-9106-7F1BA17EAA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3843" y="740453"/>
            <a:ext cx="7695152" cy="707347"/>
          </a:xfrm>
        </p:spPr>
        <p:txBody>
          <a:bodyPr>
            <a:normAutofit/>
          </a:bodyPr>
          <a:lstStyle/>
          <a:p>
            <a:r>
              <a:rPr lang="fi-FI" dirty="0">
                <a:solidFill>
                  <a:schemeClr val="accent5"/>
                </a:solidFill>
              </a:rPr>
              <a:t>Työelämän pelisäännöt –haitariesite</a:t>
            </a:r>
            <a:endParaRPr lang="fi-FI" dirty="0"/>
          </a:p>
        </p:txBody>
      </p:sp>
      <p:sp>
        <p:nvSpPr>
          <p:cNvPr id="12" name="Suorakulmio 11">
            <a:extLst>
              <a:ext uri="{FF2B5EF4-FFF2-40B4-BE49-F238E27FC236}">
                <a16:creationId xmlns:a16="http://schemas.microsoft.com/office/drawing/2014/main" id="{07B34228-2CBD-4549-B881-03C1C77107DE}"/>
              </a:ext>
            </a:extLst>
          </p:cNvPr>
          <p:cNvSpPr/>
          <p:nvPr/>
        </p:nvSpPr>
        <p:spPr>
          <a:xfrm>
            <a:off x="109778" y="5113538"/>
            <a:ext cx="2292160" cy="601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Tekstin paikkamerkki 2">
            <a:extLst>
              <a:ext uri="{FF2B5EF4-FFF2-40B4-BE49-F238E27FC236}">
                <a16:creationId xmlns:a16="http://schemas.microsoft.com/office/drawing/2014/main" id="{1A9A2BA0-0EDC-47B9-AABA-2BF77C1C7768}"/>
              </a:ext>
            </a:extLst>
          </p:cNvPr>
          <p:cNvSpPr txBox="1">
            <a:spLocks/>
          </p:cNvSpPr>
          <p:nvPr/>
        </p:nvSpPr>
        <p:spPr>
          <a:xfrm>
            <a:off x="522685" y="1717146"/>
            <a:ext cx="7868840" cy="37265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72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>
                <a:latin typeface="Montserrat" panose="00000500000000000000" pitchFamily="2" charset="0"/>
              </a:rPr>
              <a:t>Käyntikorttikokoinen haitariesite, jossa 23 eri kielellä:</a:t>
            </a:r>
            <a:br>
              <a:rPr lang="fi-FI" sz="1800" dirty="0">
                <a:latin typeface="Montserrat" panose="00000500000000000000" pitchFamily="2" charset="0"/>
              </a:rPr>
            </a:br>
            <a:br>
              <a:rPr lang="fi-FI" sz="1800" dirty="0">
                <a:latin typeface="Montserrat" panose="00000500000000000000" pitchFamily="2" charset="0"/>
              </a:rPr>
            </a:br>
            <a:r>
              <a:rPr lang="fi-FI" sz="2000" i="1" dirty="0">
                <a:latin typeface="Montserrat" panose="00000500000000000000" pitchFamily="2" charset="0"/>
              </a:rPr>
              <a:t>Suomessa lait ja työehtosopimukset määräävät sinun </a:t>
            </a:r>
            <a:br>
              <a:rPr lang="fi-FI" sz="2000" i="1" dirty="0">
                <a:latin typeface="Montserrat" panose="00000500000000000000" pitchFamily="2" charset="0"/>
              </a:rPr>
            </a:br>
            <a:r>
              <a:rPr lang="fi-FI" sz="2000" i="1" dirty="0">
                <a:latin typeface="Montserrat" panose="00000500000000000000" pitchFamily="2" charset="0"/>
              </a:rPr>
              <a:t>ja työnantajasi oikeudet ja velvollisuudet eli työehdot. Ulkomaalaisilla työntekijöillä on Suomessa samat oikeudet ja velvollisuudet kuin suomalaisilla työntekijöillä.</a:t>
            </a:r>
            <a:br>
              <a:rPr lang="fi-FI" sz="2000" i="1" dirty="0">
                <a:latin typeface="Montserrat" panose="00000500000000000000" pitchFamily="2" charset="0"/>
              </a:rPr>
            </a:br>
            <a:br>
              <a:rPr lang="fi-FI" sz="2000" i="1" dirty="0">
                <a:latin typeface="Montserrat" panose="00000500000000000000" pitchFamily="2" charset="0"/>
              </a:rPr>
            </a:br>
            <a:r>
              <a:rPr lang="fi-FI" sz="2000" i="1" dirty="0">
                <a:latin typeface="Montserrat" panose="00000500000000000000" pitchFamily="2" charset="0"/>
              </a:rPr>
              <a:t>www.type.sak.fi</a:t>
            </a:r>
            <a:br>
              <a:rPr lang="fi-FI" sz="1800" dirty="0">
                <a:latin typeface="Montserrat" panose="00000500000000000000" pitchFamily="2" charset="0"/>
              </a:rPr>
            </a:br>
            <a:endParaRPr lang="fi-FI" sz="1800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chemeClr val="tx1"/>
                </a:solidFill>
                <a:latin typeface="Montserrat SemiBold" panose="00000700000000000000" pitchFamily="2" charset="0"/>
              </a:rPr>
              <a:t>Tilattavissa painokulujen hinnalla tai maksutta:</a:t>
            </a:r>
            <a:br>
              <a:rPr lang="fi-FI" sz="1800" b="1" dirty="0">
                <a:solidFill>
                  <a:schemeClr val="tx1"/>
                </a:solidFill>
                <a:latin typeface="Montserrat" panose="00000500000000000000" pitchFamily="2" charset="0"/>
              </a:rPr>
            </a:br>
            <a:r>
              <a:rPr lang="fi-FI" sz="18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https://tyoelamanpelisaannot.fi/tietoa-palvelusta</a:t>
            </a:r>
            <a:endParaRPr lang="fi-FI" sz="18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1800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1800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DB663435-33D5-44EE-9FCD-7BC524284DF1}"/>
              </a:ext>
            </a:extLst>
          </p:cNvPr>
          <p:cNvSpPr txBox="1"/>
          <p:nvPr/>
        </p:nvSpPr>
        <p:spPr>
          <a:xfrm>
            <a:off x="521943" y="1120351"/>
            <a:ext cx="1871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800" b="1" dirty="0">
                <a:effectLst/>
                <a:latin typeface="Calibri" panose="020F0502020204030204" pitchFamily="34" charset="0"/>
              </a:rPr>
              <a:t>Monikielinen info</a:t>
            </a:r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9BFB66F0-CE8B-4F32-A642-2572E9A7DD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944" t="2045" r="23648"/>
          <a:stretch/>
        </p:blipFill>
        <p:spPr>
          <a:xfrm rot="342267">
            <a:off x="7301972" y="471085"/>
            <a:ext cx="933215" cy="1685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16263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>
            <a:extLst>
              <a:ext uri="{FF2B5EF4-FFF2-40B4-BE49-F238E27FC236}">
                <a16:creationId xmlns:a16="http://schemas.microsoft.com/office/drawing/2014/main" id="{903DE597-4C87-4AF8-A06F-7212547ECAAE}"/>
              </a:ext>
            </a:extLst>
          </p:cNvPr>
          <p:cNvSpPr/>
          <p:nvPr/>
        </p:nvSpPr>
        <p:spPr>
          <a:xfrm>
            <a:off x="6554285" y="0"/>
            <a:ext cx="2292160" cy="4838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21F04261-9770-41E6-9106-7F1BA17EAA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3843" y="740453"/>
            <a:ext cx="7695152" cy="707347"/>
          </a:xfrm>
        </p:spPr>
        <p:txBody>
          <a:bodyPr>
            <a:normAutofit/>
          </a:bodyPr>
          <a:lstStyle/>
          <a:p>
            <a:r>
              <a:rPr lang="fi-FI" dirty="0">
                <a:solidFill>
                  <a:schemeClr val="accent5"/>
                </a:solidFill>
              </a:rPr>
              <a:t>Työelämän pelisäännöt –peli</a:t>
            </a:r>
            <a:endParaRPr lang="fi-FI" dirty="0"/>
          </a:p>
        </p:txBody>
      </p:sp>
      <p:sp>
        <p:nvSpPr>
          <p:cNvPr id="12" name="Suorakulmio 11">
            <a:extLst>
              <a:ext uri="{FF2B5EF4-FFF2-40B4-BE49-F238E27FC236}">
                <a16:creationId xmlns:a16="http://schemas.microsoft.com/office/drawing/2014/main" id="{07B34228-2CBD-4549-B881-03C1C77107DE}"/>
              </a:ext>
            </a:extLst>
          </p:cNvPr>
          <p:cNvSpPr/>
          <p:nvPr/>
        </p:nvSpPr>
        <p:spPr>
          <a:xfrm>
            <a:off x="109778" y="5113538"/>
            <a:ext cx="2292160" cy="601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Tekstin paikkamerkki 2">
            <a:extLst>
              <a:ext uri="{FF2B5EF4-FFF2-40B4-BE49-F238E27FC236}">
                <a16:creationId xmlns:a16="http://schemas.microsoft.com/office/drawing/2014/main" id="{1A9A2BA0-0EDC-47B9-AABA-2BF77C1C7768}"/>
              </a:ext>
            </a:extLst>
          </p:cNvPr>
          <p:cNvSpPr txBox="1">
            <a:spLocks/>
          </p:cNvSpPr>
          <p:nvPr/>
        </p:nvSpPr>
        <p:spPr>
          <a:xfrm>
            <a:off x="522685" y="1717146"/>
            <a:ext cx="7230665" cy="340915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72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 fontAlgn="base"/>
            <a:r>
              <a:rPr lang="fi-FI" sz="18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Työelämän pelisäännöt -pelissä nuoret tutustuvat työelämään liittyviin pelisääntöihin ja työelämää muuttaviin tekijöihin. Peli on suunniteltu 9.-luokkalaisille ja se sopii esimerkiksi yhteiskuntaopin tai opon tunneilla pelattavaksi. Pelissä käsitellään ysiluokkalaisen tasoisesti työelämän konkreettisia taitoja sekä yhteiskunnallista ulottuvuutta. </a:t>
            </a:r>
          </a:p>
          <a:p>
            <a:pPr algn="l" rtl="0" fontAlgn="base"/>
            <a:endParaRPr lang="fi-FI" sz="1800" b="0" i="0" dirty="0">
              <a:solidFill>
                <a:srgbClr val="000000"/>
              </a:solidFill>
              <a:effectLst/>
              <a:latin typeface="Montserrat" panose="00000500000000000000" pitchFamily="2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fi-FI" sz="18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Peli toimii Seppo-alustalla. Oppilaat pelaavat peliä omilla tableteilla, mobiililaitteillaan tai tietokoneilla. Peliohjaajana toimii opettaja/ohjaaja. </a:t>
            </a:r>
            <a:r>
              <a:rPr lang="fi-FI" sz="1800" dirty="0">
                <a:latin typeface="Montserrat" panose="00000500000000000000" pitchFamily="2" charset="0"/>
              </a:rPr>
              <a:t>Pelin m</a:t>
            </a:r>
            <a:r>
              <a:rPr lang="fi-FI" sz="18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ukana opettajan ohje.</a:t>
            </a:r>
            <a:br>
              <a:rPr lang="fi-FI" sz="18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</a:br>
            <a:endParaRPr lang="fi-FI" sz="1800" b="0" i="0" dirty="0">
              <a:solidFill>
                <a:srgbClr val="000000"/>
              </a:solidFill>
              <a:effectLst/>
              <a:latin typeface="Montserrat" panose="00000500000000000000" pitchFamily="2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fi-FI" sz="1800" b="1" dirty="0">
                <a:latin typeface="Montserrat SemiBold" panose="00000700000000000000" pitchFamily="2" charset="0"/>
              </a:rPr>
              <a:t>Tilattavissa maksutta oppilaitoksiin</a:t>
            </a:r>
            <a:r>
              <a:rPr lang="fi-FI" sz="1800" dirty="0">
                <a:latin typeface="Montserrat" panose="00000500000000000000" pitchFamily="2" charset="0"/>
              </a:rPr>
              <a:t>:</a:t>
            </a:r>
            <a:br>
              <a:rPr lang="fi-FI" sz="1800" dirty="0">
                <a:latin typeface="Montserrat" panose="00000500000000000000" pitchFamily="2" charset="0"/>
              </a:rPr>
            </a:br>
            <a:r>
              <a:rPr lang="fi-FI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https://tyoelamanpelisaannot.fi/oppilaitosyhteistyo/</a:t>
            </a:r>
            <a:endParaRPr lang="fi-FI" sz="1800" dirty="0">
              <a:solidFill>
                <a:schemeClr val="tx1">
                  <a:lumMod val="50000"/>
                  <a:lumOff val="50000"/>
                </a:schemeClr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1800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DB663435-33D5-44EE-9FCD-7BC524284DF1}"/>
              </a:ext>
            </a:extLst>
          </p:cNvPr>
          <p:cNvSpPr txBox="1"/>
          <p:nvPr/>
        </p:nvSpPr>
        <p:spPr>
          <a:xfrm>
            <a:off x="521943" y="1120351"/>
            <a:ext cx="3403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>
                <a:latin typeface="Calibri" panose="020F0502020204030204" pitchFamily="34" charset="0"/>
              </a:rPr>
              <a:t>Uusi </a:t>
            </a:r>
            <a:r>
              <a:rPr lang="fi-FI" b="1" dirty="0" err="1">
                <a:latin typeface="Calibri" panose="020F0502020204030204" pitchFamily="34" charset="0"/>
              </a:rPr>
              <a:t>pelillistetty</a:t>
            </a:r>
            <a:r>
              <a:rPr lang="fi-FI" b="1" dirty="0">
                <a:latin typeface="Calibri" panose="020F0502020204030204" pitchFamily="34" charset="0"/>
              </a:rPr>
              <a:t> opetusmateriaali</a:t>
            </a:r>
            <a:endParaRPr lang="fi-FI" dirty="0"/>
          </a:p>
        </p:txBody>
      </p:sp>
      <p:pic>
        <p:nvPicPr>
          <p:cNvPr id="5" name="Kuva 4" descr="Kuva, joka sisältää kohteen lelu, vektorigrafiikka&#10;&#10;Kuvaus luotu automaattisesti">
            <a:extLst>
              <a:ext uri="{FF2B5EF4-FFF2-40B4-BE49-F238E27FC236}">
                <a16:creationId xmlns:a16="http://schemas.microsoft.com/office/drawing/2014/main" id="{1E69BD29-989D-4B49-9E08-F970E35B3D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3398">
            <a:off x="6554285" y="243373"/>
            <a:ext cx="2292160" cy="17205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26129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>
            <a:extLst>
              <a:ext uri="{FF2B5EF4-FFF2-40B4-BE49-F238E27FC236}">
                <a16:creationId xmlns:a16="http://schemas.microsoft.com/office/drawing/2014/main" id="{903DE597-4C87-4AF8-A06F-7212547ECAAE}"/>
              </a:ext>
            </a:extLst>
          </p:cNvPr>
          <p:cNvSpPr/>
          <p:nvPr/>
        </p:nvSpPr>
        <p:spPr>
          <a:xfrm>
            <a:off x="6554285" y="0"/>
            <a:ext cx="2292160" cy="4838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21F04261-9770-41E6-9106-7F1BA17EAA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3843" y="740453"/>
            <a:ext cx="7695152" cy="707347"/>
          </a:xfrm>
        </p:spPr>
        <p:txBody>
          <a:bodyPr>
            <a:normAutofit fontScale="92500"/>
          </a:bodyPr>
          <a:lstStyle/>
          <a:p>
            <a:r>
              <a:rPr lang="fi-FI" dirty="0">
                <a:solidFill>
                  <a:schemeClr val="accent5"/>
                </a:solidFill>
              </a:rPr>
              <a:t>Työelämän pelisäännöt mukana muissa palveluissa</a:t>
            </a:r>
            <a:endParaRPr lang="fi-FI" dirty="0"/>
          </a:p>
        </p:txBody>
      </p:sp>
      <p:sp>
        <p:nvSpPr>
          <p:cNvPr id="12" name="Suorakulmio 11">
            <a:extLst>
              <a:ext uri="{FF2B5EF4-FFF2-40B4-BE49-F238E27FC236}">
                <a16:creationId xmlns:a16="http://schemas.microsoft.com/office/drawing/2014/main" id="{07B34228-2CBD-4549-B881-03C1C77107DE}"/>
              </a:ext>
            </a:extLst>
          </p:cNvPr>
          <p:cNvSpPr/>
          <p:nvPr/>
        </p:nvSpPr>
        <p:spPr>
          <a:xfrm>
            <a:off x="109778" y="5113538"/>
            <a:ext cx="2292160" cy="601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Tekstin paikkamerkki 2">
            <a:extLst>
              <a:ext uri="{FF2B5EF4-FFF2-40B4-BE49-F238E27FC236}">
                <a16:creationId xmlns:a16="http://schemas.microsoft.com/office/drawing/2014/main" id="{1A9A2BA0-0EDC-47B9-AABA-2BF77C1C7768}"/>
              </a:ext>
            </a:extLst>
          </p:cNvPr>
          <p:cNvSpPr txBox="1">
            <a:spLocks/>
          </p:cNvSpPr>
          <p:nvPr/>
        </p:nvSpPr>
        <p:spPr>
          <a:xfrm>
            <a:off x="522685" y="1717146"/>
            <a:ext cx="7230665" cy="340915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72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 fontAlgn="base"/>
            <a:r>
              <a:rPr lang="fi-FI" sz="16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Työelämän pelisäännöt –palveluun ohjaus on mukana myös </a:t>
            </a:r>
            <a:r>
              <a:rPr lang="fi-FI" sz="1600" dirty="0">
                <a:latin typeface="Montserrat" panose="00000500000000000000" pitchFamily="2" charset="0"/>
              </a:rPr>
              <a:t>muiden tuottamissa palveluissa, esim. </a:t>
            </a:r>
            <a:r>
              <a:rPr lang="fi-FI" sz="16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 </a:t>
            </a:r>
            <a:br>
              <a:rPr lang="fi-FI" sz="16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</a:br>
            <a:endParaRPr lang="fi-FI" sz="1600" b="0" i="0" dirty="0">
              <a:solidFill>
                <a:srgbClr val="000000"/>
              </a:solidFill>
              <a:effectLst/>
              <a:latin typeface="Montserrat" panose="00000500000000000000" pitchFamily="2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fi-FI" sz="1600" dirty="0" err="1">
                <a:latin typeface="Montserrat" panose="00000500000000000000" pitchFamily="2" charset="0"/>
                <a:hlinkClick r:id="rId2"/>
              </a:rPr>
              <a:t>Duunikoutsi</a:t>
            </a:r>
            <a:r>
              <a:rPr lang="fi-FI" sz="1600" dirty="0">
                <a:latin typeface="Montserrat" panose="00000500000000000000" pitchFamily="2" charset="0"/>
              </a:rPr>
              <a:t>-sovellus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fi-FI" sz="1600" dirty="0">
                <a:latin typeface="Montserrat" panose="00000500000000000000" pitchFamily="2" charset="0"/>
                <a:hlinkClick r:id="rId3"/>
              </a:rPr>
              <a:t>Yrityskylä</a:t>
            </a:r>
            <a:r>
              <a:rPr lang="fi-FI" sz="1600" dirty="0">
                <a:latin typeface="Montserrat" panose="00000500000000000000" pitchFamily="2" charset="0"/>
              </a:rPr>
              <a:t> oppimisympäristö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fi-FI" sz="1600" b="0" i="0" dirty="0" err="1">
                <a:solidFill>
                  <a:srgbClr val="000000"/>
                </a:solidFill>
                <a:effectLst/>
                <a:latin typeface="Montserrat" panose="00000500000000000000" pitchFamily="2" charset="0"/>
                <a:hlinkClick r:id="rId4"/>
              </a:rPr>
              <a:t>Tuudo</a:t>
            </a:r>
            <a:r>
              <a:rPr lang="fi-FI" sz="16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-sovellus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fi-FI" sz="1600" dirty="0">
                <a:latin typeface="Montserrat" panose="00000500000000000000" pitchFamily="2" charset="0"/>
                <a:hlinkClick r:id="rId5"/>
              </a:rPr>
              <a:t>Hermes</a:t>
            </a:r>
            <a:r>
              <a:rPr lang="fi-FI" sz="1600" dirty="0">
                <a:latin typeface="Montserrat" panose="00000500000000000000" pitchFamily="2" charset="0"/>
              </a:rPr>
              <a:t>-sovellus</a:t>
            </a:r>
            <a:endParaRPr lang="fi-FI" sz="1600" b="0" i="0" dirty="0">
              <a:solidFill>
                <a:srgbClr val="000000"/>
              </a:solidFill>
              <a:effectLst/>
              <a:latin typeface="Montserrat" panose="00000500000000000000" pitchFamily="2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fi-FI" sz="1600" dirty="0" err="1">
                <a:latin typeface="Montserrat" panose="00000500000000000000" pitchFamily="2" charset="0"/>
                <a:hlinkClick r:id="rId6"/>
              </a:rPr>
              <a:t>Work</a:t>
            </a:r>
            <a:r>
              <a:rPr lang="fi-FI" sz="1600" dirty="0">
                <a:latin typeface="Montserrat" panose="00000500000000000000" pitchFamily="2" charset="0"/>
                <a:hlinkClick r:id="rId6"/>
              </a:rPr>
              <a:t> Help Finland</a:t>
            </a:r>
            <a:r>
              <a:rPr lang="fi-FI" sz="16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-sovellus</a:t>
            </a:r>
            <a:endParaRPr lang="fi-FI" sz="1600" dirty="0">
              <a:latin typeface="Montserrat" panose="00000500000000000000" pitchFamily="2" charset="0"/>
            </a:endParaRPr>
          </a:p>
          <a:p>
            <a:pPr algn="l" rtl="0" fontAlgn="base"/>
            <a:endParaRPr lang="fi-FI" sz="1600" dirty="0">
              <a:latin typeface="Montserrat" panose="00000500000000000000" pitchFamily="2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fi-FI" sz="14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Lisäksi työsuhdeneuvontamme tuodaan esille mm. monikielisissä </a:t>
            </a:r>
            <a:br>
              <a:rPr lang="fi-FI" sz="14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</a:br>
            <a:r>
              <a:rPr lang="fi-FI" sz="1400" b="0" i="0" dirty="0" err="1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TEM:n</a:t>
            </a:r>
            <a:r>
              <a:rPr lang="fi-FI" sz="14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 tervetuloa Suomeen –esitteissä </a:t>
            </a:r>
            <a:r>
              <a:rPr lang="fi-FI" sz="1400" dirty="0">
                <a:latin typeface="Montserrat" panose="00000500000000000000" pitchFamily="2" charset="0"/>
              </a:rPr>
              <a:t>sekä mm. monikielisissä </a:t>
            </a:r>
            <a:r>
              <a:rPr lang="fi-FI" sz="14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verkkopalveluissa InfoFinland.fi, Suomi.fi.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fi-FI" sz="1400" dirty="0">
                <a:latin typeface="Montserrat" panose="00000500000000000000" pitchFamily="2" charset="0"/>
              </a:rPr>
              <a:t>M</a:t>
            </a:r>
            <a:r>
              <a:rPr lang="fi-FI" sz="14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onikielistä TYPE-sivustoa ja materiaaleja hyödyntävät esimerkiksi neuvonta- ja palvelupisteet maahan muuttaneille tai nuorille suunnattu Ohjaamo-verkosto</a:t>
            </a:r>
            <a:r>
              <a:rPr lang="fi-FI" sz="1400" dirty="0">
                <a:latin typeface="Montserrat" panose="00000500000000000000" pitchFamily="2" charset="0"/>
              </a:rPr>
              <a:t> tai erilaisten järjestöjen neuvontapalvelut. </a:t>
            </a:r>
            <a:endParaRPr lang="fi-FI" sz="1400" b="0" i="0" dirty="0">
              <a:solidFill>
                <a:srgbClr val="000000"/>
              </a:solidFill>
              <a:effectLst/>
              <a:latin typeface="Montserrat" panose="00000500000000000000" pitchFamily="2" charset="0"/>
            </a:endParaRP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DB663435-33D5-44EE-9FCD-7BC524284DF1}"/>
              </a:ext>
            </a:extLst>
          </p:cNvPr>
          <p:cNvSpPr txBox="1"/>
          <p:nvPr/>
        </p:nvSpPr>
        <p:spPr>
          <a:xfrm>
            <a:off x="521943" y="1120351"/>
            <a:ext cx="5586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>
                <a:latin typeface="Calibri" panose="020F0502020204030204" pitchFamily="34" charset="0"/>
              </a:rPr>
              <a:t>Työelämätiedon luotettava tietolähde hyödyksi monessa</a:t>
            </a:r>
            <a:endParaRPr lang="fi-FI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09A3A451-E025-45F0-AB63-2A38DC3535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6734" y="2131900"/>
            <a:ext cx="1716912" cy="145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8618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E30EBECF-593D-48EB-881B-12D8B0311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643" y="3873780"/>
            <a:ext cx="828755" cy="633927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A1F2766B-A86D-4411-B56D-0A889926AC95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325398" y="3809104"/>
            <a:ext cx="8299450" cy="1738312"/>
          </a:xfrm>
        </p:spPr>
        <p:txBody>
          <a:bodyPr>
            <a:normAutofit/>
          </a:bodyPr>
          <a:lstStyle/>
          <a:p>
            <a:r>
              <a:rPr lang="fi-FI" sz="2000" b="0" dirty="0">
                <a:solidFill>
                  <a:schemeClr val="bg1"/>
                </a:solidFill>
                <a:latin typeface="Montserrat" panose="00000500000000000000" pitchFamily="2" charset="0"/>
              </a:rPr>
              <a:t>Tunnetko oikeutesi työelämässä?</a:t>
            </a:r>
            <a:br>
              <a:rPr lang="fi-FI" sz="2800" b="0" dirty="0">
                <a:solidFill>
                  <a:schemeClr val="bg1"/>
                </a:solidFill>
                <a:latin typeface="Montserrat" panose="00000500000000000000" pitchFamily="2" charset="0"/>
              </a:rPr>
            </a:br>
            <a:r>
              <a:rPr lang="fi-FI" sz="2000" b="0" dirty="0">
                <a:solidFill>
                  <a:schemeClr val="bg1"/>
                </a:solidFill>
                <a:latin typeface="Montserrat" panose="00000500000000000000" pitchFamily="2" charset="0"/>
              </a:rPr>
              <a:t>Testaa tietosi </a:t>
            </a:r>
            <a:r>
              <a:rPr lang="fi-FI" sz="2000" b="0" dirty="0">
                <a:solidFill>
                  <a:schemeClr val="bg1"/>
                </a:solidFill>
                <a:latin typeface="Montserrat" panose="000005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työelämänpelisäännöt.fi</a:t>
            </a:r>
            <a:br>
              <a:rPr lang="fi-FI" sz="2400" dirty="0">
                <a:solidFill>
                  <a:schemeClr val="bg1"/>
                </a:solidFill>
                <a:latin typeface="Montserrat" panose="00000500000000000000" pitchFamily="2" charset="0"/>
              </a:rPr>
            </a:br>
            <a:r>
              <a:rPr lang="fi-FI" sz="1000" dirty="0">
                <a:solidFill>
                  <a:schemeClr val="bg1"/>
                </a:solidFill>
                <a:latin typeface="Montserrat" panose="00000500000000000000" pitchFamily="2" charset="0"/>
              </a:rPr>
              <a:t>  </a:t>
            </a:r>
            <a:br>
              <a:rPr lang="fi-FI" sz="2400" dirty="0">
                <a:solidFill>
                  <a:schemeClr val="bg1"/>
                </a:solidFill>
                <a:latin typeface="Montserrat" panose="00000500000000000000" pitchFamily="2" charset="0"/>
              </a:rPr>
            </a:br>
            <a:r>
              <a:rPr lang="fi-FI" sz="2000" b="0" dirty="0">
                <a:solidFill>
                  <a:schemeClr val="bg1"/>
                </a:solidFill>
                <a:latin typeface="Montserrat" panose="00000500000000000000" pitchFamily="2" charset="0"/>
              </a:rPr>
              <a:t>Vinkkejä työelämän oikeuksista ja velvollisuuksista: </a:t>
            </a:r>
            <a:br>
              <a:rPr lang="fi-FI" sz="2000" b="0" dirty="0">
                <a:solidFill>
                  <a:schemeClr val="bg1"/>
                </a:solidFill>
                <a:latin typeface="Montserrat" panose="00000500000000000000" pitchFamily="2" charset="0"/>
              </a:rPr>
            </a:br>
            <a:r>
              <a:rPr lang="fi-FI" sz="2000" b="0" dirty="0">
                <a:solidFill>
                  <a:schemeClr val="bg1"/>
                </a:solidFill>
                <a:latin typeface="Montserrat" panose="00000500000000000000" pitchFamily="2" charset="0"/>
              </a:rPr>
              <a:t>seuraa Instagramissa </a:t>
            </a:r>
            <a:r>
              <a:rPr lang="fi-FI" sz="2000" b="0" u="sng" dirty="0">
                <a:solidFill>
                  <a:schemeClr val="bg1"/>
                </a:solidFill>
                <a:latin typeface="Montserrat" panose="00000500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@type.sak.fi</a:t>
            </a:r>
            <a:endParaRPr lang="fi-FI" sz="2400" b="0" u="sng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E11DBF3F-E29F-426B-97C1-FEE420EF36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5949"/>
          <a:stretch/>
        </p:blipFill>
        <p:spPr>
          <a:xfrm rot="973744">
            <a:off x="5194483" y="616247"/>
            <a:ext cx="3068750" cy="25792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2E28BAD8-6BD8-40FE-B907-FA8E2CE658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908300">
            <a:off x="520750" y="586732"/>
            <a:ext cx="2782610" cy="2370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0AEB6AFB-C41B-4761-A9FC-FCF5D47C31E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5879"/>
          <a:stretch/>
        </p:blipFill>
        <p:spPr>
          <a:xfrm rot="591337">
            <a:off x="3244222" y="1400219"/>
            <a:ext cx="2095500" cy="17627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1ABF3F1E-1EE4-4F1D-A834-E087A121AC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9647" y="4678260"/>
            <a:ext cx="510589" cy="51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2193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>
            <a:extLst>
              <a:ext uri="{FF2B5EF4-FFF2-40B4-BE49-F238E27FC236}">
                <a16:creationId xmlns:a16="http://schemas.microsoft.com/office/drawing/2014/main" id="{903DE597-4C87-4AF8-A06F-7212547ECAAE}"/>
              </a:ext>
            </a:extLst>
          </p:cNvPr>
          <p:cNvSpPr/>
          <p:nvPr/>
        </p:nvSpPr>
        <p:spPr>
          <a:xfrm>
            <a:off x="6554285" y="0"/>
            <a:ext cx="2292160" cy="4838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21F04261-9770-41E6-9106-7F1BA17EAA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3843" y="740453"/>
            <a:ext cx="7695152" cy="707347"/>
          </a:xfrm>
        </p:spPr>
        <p:txBody>
          <a:bodyPr>
            <a:normAutofit/>
          </a:bodyPr>
          <a:lstStyle/>
          <a:p>
            <a:r>
              <a:rPr lang="fi-FI" dirty="0">
                <a:solidFill>
                  <a:schemeClr val="accent5"/>
                </a:solidFill>
              </a:rPr>
              <a:t>SAK:n työsuhdeneuvonta</a:t>
            </a:r>
            <a:endParaRPr lang="fi-FI" dirty="0"/>
          </a:p>
        </p:txBody>
      </p:sp>
      <p:sp>
        <p:nvSpPr>
          <p:cNvPr id="12" name="Suorakulmio 11">
            <a:extLst>
              <a:ext uri="{FF2B5EF4-FFF2-40B4-BE49-F238E27FC236}">
                <a16:creationId xmlns:a16="http://schemas.microsoft.com/office/drawing/2014/main" id="{07B34228-2CBD-4549-B881-03C1C77107DE}"/>
              </a:ext>
            </a:extLst>
          </p:cNvPr>
          <p:cNvSpPr/>
          <p:nvPr/>
        </p:nvSpPr>
        <p:spPr>
          <a:xfrm>
            <a:off x="109778" y="5113538"/>
            <a:ext cx="2292160" cy="601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DB663435-33D5-44EE-9FCD-7BC524284DF1}"/>
              </a:ext>
            </a:extLst>
          </p:cNvPr>
          <p:cNvSpPr txBox="1"/>
          <p:nvPr/>
        </p:nvSpPr>
        <p:spPr>
          <a:xfrm>
            <a:off x="521943" y="1120351"/>
            <a:ext cx="5210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800" b="1" dirty="0">
                <a:effectLst/>
                <a:latin typeface="Calibri" panose="020F0502020204030204" pitchFamily="34" charset="0"/>
              </a:rPr>
              <a:t>Ongelmia töissä? Ota yhteyttä työsuhdeneuvontaan</a:t>
            </a:r>
            <a:r>
              <a:rPr lang="fi-FI" b="1" dirty="0">
                <a:latin typeface="Calibri" panose="020F0502020204030204" pitchFamily="34" charset="0"/>
              </a:rPr>
              <a:t>!</a:t>
            </a:r>
            <a:endParaRPr lang="fi-FI" dirty="0"/>
          </a:p>
        </p:txBody>
      </p:sp>
      <p:pic>
        <p:nvPicPr>
          <p:cNvPr id="5" name="Kuva 4" descr="Kuva, joka sisältää kohteen teksti, vektorigrafiikka&#10;&#10;Kuvaus luotu automaattisesti">
            <a:hlinkClick r:id="rId2"/>
            <a:extLst>
              <a:ext uri="{FF2B5EF4-FFF2-40B4-BE49-F238E27FC236}">
                <a16:creationId xmlns:a16="http://schemas.microsoft.com/office/drawing/2014/main" id="{09A0A3DB-0E01-4751-8C7A-B430DA0F0E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4932" y="285486"/>
            <a:ext cx="2905101" cy="1914525"/>
          </a:xfrm>
          <a:prstGeom prst="rect">
            <a:avLst/>
          </a:prstGeom>
        </p:spPr>
      </p:pic>
      <p:sp>
        <p:nvSpPr>
          <p:cNvPr id="13" name="Tekstin paikkamerkki 2">
            <a:extLst>
              <a:ext uri="{FF2B5EF4-FFF2-40B4-BE49-F238E27FC236}">
                <a16:creationId xmlns:a16="http://schemas.microsoft.com/office/drawing/2014/main" id="{1A9A2BA0-0EDC-47B9-AABA-2BF77C1C7768}"/>
              </a:ext>
            </a:extLst>
          </p:cNvPr>
          <p:cNvSpPr txBox="1">
            <a:spLocks/>
          </p:cNvSpPr>
          <p:nvPr/>
        </p:nvSpPr>
        <p:spPr>
          <a:xfrm>
            <a:off x="522685" y="1717146"/>
            <a:ext cx="7811689" cy="340915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72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anose="000005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SAK:n työsuhdeneuvonta </a:t>
            </a:r>
            <a:r>
              <a:rPr lang="fi-FI" sz="18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tarjoaa kaikille avointa, </a:t>
            </a:r>
            <a:br>
              <a:rPr lang="fi-FI" sz="18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</a:br>
            <a:r>
              <a:rPr lang="fi-FI" sz="18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maksutonta henkilökohtaista neuvontaa.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>
                <a:latin typeface="Montserrat" panose="00000500000000000000" pitchFamily="2" charset="0"/>
              </a:rPr>
              <a:t>N</a:t>
            </a:r>
            <a:r>
              <a:rPr lang="fi-FI" sz="18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euvontaa työoikeudellisissa ja työnteko-oikeuteen liittyvissä asioissa annetaan puhelimitse sekä sähköpostitse.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Palvelukielinä ovat suomi ja englanti</a:t>
            </a:r>
            <a:r>
              <a:rPr lang="fi-FI" sz="1800" dirty="0">
                <a:latin typeface="Montserrat" panose="00000500000000000000" pitchFamily="2" charset="0"/>
              </a:rPr>
              <a:t> + digitulkkaus tarvittaessa.</a:t>
            </a:r>
            <a:endParaRPr lang="fi-FI" sz="4800" dirty="0"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>
                <a:latin typeface="Montserrat" panose="00000500000000000000" pitchFamily="2" charset="0"/>
              </a:rPr>
              <a:t>Ajantasaiset p</a:t>
            </a:r>
            <a:r>
              <a:rPr lang="fi-FI" sz="18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alveluajat: työelämänpelisäännöt.fi</a:t>
            </a:r>
            <a:endParaRPr lang="fi-FI" sz="4800" b="0" i="0" dirty="0">
              <a:solidFill>
                <a:srgbClr val="000000"/>
              </a:solidFill>
              <a:effectLst/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1800" dirty="0">
              <a:solidFill>
                <a:schemeClr val="tx1"/>
              </a:solidFill>
              <a:effectLst/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chemeClr val="tx1"/>
                </a:solidFill>
                <a:latin typeface="Montserrat" panose="00000500000000000000" pitchFamily="2" charset="0"/>
              </a:rPr>
              <a:t>Suunnattu erityisesti maahan muuttaneille, ulkomaalaisille työntekijöille ja työelämän ensimetreillä oleville nuorille.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1800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chemeClr val="tx1"/>
                </a:solidFill>
                <a:latin typeface="Montserrat" panose="00000500000000000000" pitchFamily="2" charset="0"/>
              </a:rPr>
              <a:t>Yhteyttä voivat ottaa myös mm. järjestöt – tai liiton työntekijät esimerkiksi työoikeutta koskevissa kysymyksissä.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chemeClr val="tx1"/>
                </a:solidFill>
                <a:latin typeface="Montserrat" panose="00000500000000000000" pitchFamily="2" charset="0"/>
              </a:rPr>
              <a:t>Lisäksi tarjoamme koulutuksia erikseen sovittaessa.</a:t>
            </a:r>
          </a:p>
        </p:txBody>
      </p:sp>
    </p:spTree>
    <p:extLst>
      <p:ext uri="{BB962C8B-B14F-4D97-AF65-F5344CB8AC3E}">
        <p14:creationId xmlns:p14="http://schemas.microsoft.com/office/powerpoint/2010/main" val="32302026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>
            <a:extLst>
              <a:ext uri="{FF2B5EF4-FFF2-40B4-BE49-F238E27FC236}">
                <a16:creationId xmlns:a16="http://schemas.microsoft.com/office/drawing/2014/main" id="{903DE597-4C87-4AF8-A06F-7212547ECAAE}"/>
              </a:ext>
            </a:extLst>
          </p:cNvPr>
          <p:cNvSpPr/>
          <p:nvPr/>
        </p:nvSpPr>
        <p:spPr>
          <a:xfrm>
            <a:off x="6554285" y="0"/>
            <a:ext cx="2292160" cy="4838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21F04261-9770-41E6-9106-7F1BA17EAA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3843" y="740453"/>
            <a:ext cx="7695152" cy="707347"/>
          </a:xfrm>
        </p:spPr>
        <p:txBody>
          <a:bodyPr>
            <a:normAutofit fontScale="92500" lnSpcReduction="10000"/>
          </a:bodyPr>
          <a:lstStyle/>
          <a:p>
            <a:r>
              <a:rPr lang="fi-FI" dirty="0">
                <a:solidFill>
                  <a:schemeClr val="accent5"/>
                </a:solidFill>
              </a:rPr>
              <a:t>Ammattiliittojen valmiuksien ja osaamisen kehittämisen tukeminen</a:t>
            </a:r>
            <a:endParaRPr lang="fi-FI" dirty="0"/>
          </a:p>
        </p:txBody>
      </p:sp>
      <p:sp>
        <p:nvSpPr>
          <p:cNvPr id="12" name="Suorakulmio 11">
            <a:extLst>
              <a:ext uri="{FF2B5EF4-FFF2-40B4-BE49-F238E27FC236}">
                <a16:creationId xmlns:a16="http://schemas.microsoft.com/office/drawing/2014/main" id="{07B34228-2CBD-4549-B881-03C1C77107DE}"/>
              </a:ext>
            </a:extLst>
          </p:cNvPr>
          <p:cNvSpPr/>
          <p:nvPr/>
        </p:nvSpPr>
        <p:spPr>
          <a:xfrm>
            <a:off x="109778" y="5113538"/>
            <a:ext cx="2292160" cy="601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Tekstin paikkamerkki 2">
            <a:extLst>
              <a:ext uri="{FF2B5EF4-FFF2-40B4-BE49-F238E27FC236}">
                <a16:creationId xmlns:a16="http://schemas.microsoft.com/office/drawing/2014/main" id="{1A9A2BA0-0EDC-47B9-AABA-2BF77C1C7768}"/>
              </a:ext>
            </a:extLst>
          </p:cNvPr>
          <p:cNvSpPr txBox="1">
            <a:spLocks/>
          </p:cNvSpPr>
          <p:nvPr/>
        </p:nvSpPr>
        <p:spPr>
          <a:xfrm>
            <a:off x="522685" y="1717146"/>
            <a:ext cx="7811689" cy="340915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72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>
                <a:latin typeface="Montserrat" panose="00000500000000000000" pitchFamily="2" charset="0"/>
              </a:rPr>
              <a:t>SAK:n työsuhdeneuvonta auttaa myös kehittämään ammattiliittojen valmiuksia ja osaamista maahan muuttaneiden työntekijöiden neuvonnassa.</a:t>
            </a:r>
            <a:br>
              <a:rPr lang="fi-FI" sz="1800" dirty="0">
                <a:latin typeface="Montserrat" panose="00000500000000000000" pitchFamily="2" charset="0"/>
              </a:rPr>
            </a:br>
            <a:endParaRPr lang="fi-FI" sz="1800" dirty="0"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>
                <a:latin typeface="Montserrat" panose="00000500000000000000" pitchFamily="2" charset="0"/>
              </a:rPr>
              <a:t>Koulutusteemoina esim.</a:t>
            </a:r>
          </a:p>
          <a:p>
            <a:pPr marL="742950" lvl="1" indent="-285750">
              <a:buClr>
                <a:srgbClr val="EE4035"/>
              </a:buClr>
              <a:buFont typeface="Courier New" panose="02070309020205020404" pitchFamily="49" charset="0"/>
              <a:buChar char="o"/>
            </a:pPr>
            <a:r>
              <a:rPr lang="fi-FI" dirty="0">
                <a:latin typeface="Montserrat" panose="00000500000000000000" pitchFamily="2" charset="0"/>
              </a:rPr>
              <a:t>Työperäisen hyväksikäytön tunnistaminen ja </a:t>
            </a:r>
            <a:br>
              <a:rPr lang="fi-FI" dirty="0">
                <a:latin typeface="Montserrat" panose="00000500000000000000" pitchFamily="2" charset="0"/>
              </a:rPr>
            </a:br>
            <a:r>
              <a:rPr lang="fi-FI" dirty="0">
                <a:latin typeface="Montserrat" panose="00000500000000000000" pitchFamily="2" charset="0"/>
              </a:rPr>
              <a:t>siihen puuttuminen</a:t>
            </a:r>
          </a:p>
          <a:p>
            <a:pPr marL="742950" lvl="1" indent="-285750">
              <a:buClr>
                <a:srgbClr val="EE4035"/>
              </a:buClr>
              <a:buFont typeface="Courier New" panose="02070309020205020404" pitchFamily="49" charset="0"/>
              <a:buChar char="o"/>
            </a:pPr>
            <a:r>
              <a:rPr lang="fi-FI" dirty="0">
                <a:latin typeface="Montserrat" panose="00000500000000000000" pitchFamily="2" charset="0"/>
              </a:rPr>
              <a:t>Ulkomaalainen työntekijä - työnteko-oikeudet perusteet</a:t>
            </a:r>
          </a:p>
          <a:p>
            <a:pPr marL="742950" lvl="1" indent="-285750">
              <a:buClr>
                <a:srgbClr val="EE4035"/>
              </a:buClr>
              <a:buFont typeface="Courier New" panose="02070309020205020404" pitchFamily="49" charset="0"/>
              <a:buChar char="o"/>
            </a:pPr>
            <a:endParaRPr lang="fi-FI" dirty="0"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>
                <a:latin typeface="Montserrat" panose="00000500000000000000" pitchFamily="2" charset="0"/>
              </a:rPr>
              <a:t>Jäsenjärjestöille myös tapauskohtaista neuvontaa </a:t>
            </a:r>
            <a:br>
              <a:rPr lang="fi-FI" sz="1800" dirty="0">
                <a:latin typeface="Montserrat" panose="00000500000000000000" pitchFamily="2" charset="0"/>
              </a:rPr>
            </a:br>
            <a:r>
              <a:rPr lang="fi-FI" sz="1800" dirty="0">
                <a:latin typeface="Montserrat" panose="00000500000000000000" pitchFamily="2" charset="0"/>
              </a:rPr>
              <a:t>ottamalla yhteyttä työsuhdeneuvontaan.</a:t>
            </a:r>
          </a:p>
          <a:p>
            <a:pPr lvl="1">
              <a:buClr>
                <a:srgbClr val="EE4035"/>
              </a:buClr>
            </a:pPr>
            <a:endParaRPr lang="fi-FI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010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Ryhmä 8">
            <a:extLst>
              <a:ext uri="{FF2B5EF4-FFF2-40B4-BE49-F238E27FC236}">
                <a16:creationId xmlns:a16="http://schemas.microsoft.com/office/drawing/2014/main" id="{4715677F-CD13-460B-8F5A-13B28C3BE6E0}"/>
              </a:ext>
            </a:extLst>
          </p:cNvPr>
          <p:cNvGrpSpPr/>
          <p:nvPr/>
        </p:nvGrpSpPr>
        <p:grpSpPr>
          <a:xfrm>
            <a:off x="-612557" y="2"/>
            <a:ext cx="9756559" cy="6125590"/>
            <a:chOff x="-612557" y="2"/>
            <a:chExt cx="9756559" cy="6125590"/>
          </a:xfrm>
        </p:grpSpPr>
        <p:pic>
          <p:nvPicPr>
            <p:cNvPr id="5" name="Kuva 4">
              <a:extLst>
                <a:ext uri="{FF2B5EF4-FFF2-40B4-BE49-F238E27FC236}">
                  <a16:creationId xmlns:a16="http://schemas.microsoft.com/office/drawing/2014/main" id="{643ED955-0F47-46A0-AF4D-B22B37478B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5422"/>
            <a:stretch/>
          </p:blipFill>
          <p:spPr>
            <a:xfrm>
              <a:off x="-612557" y="2"/>
              <a:ext cx="9756559" cy="6125590"/>
            </a:xfrm>
            <a:prstGeom prst="rect">
              <a:avLst/>
            </a:prstGeom>
          </p:spPr>
        </p:pic>
        <p:grpSp>
          <p:nvGrpSpPr>
            <p:cNvPr id="4" name="Ryhmä 3">
              <a:extLst>
                <a:ext uri="{FF2B5EF4-FFF2-40B4-BE49-F238E27FC236}">
                  <a16:creationId xmlns:a16="http://schemas.microsoft.com/office/drawing/2014/main" id="{9DE746A3-97A9-4229-A5DB-8F8CBBF67F25}"/>
                </a:ext>
              </a:extLst>
            </p:cNvPr>
            <p:cNvGrpSpPr/>
            <p:nvPr/>
          </p:nvGrpSpPr>
          <p:grpSpPr>
            <a:xfrm>
              <a:off x="-271553" y="4332457"/>
              <a:ext cx="3686337" cy="1728566"/>
              <a:chOff x="319596" y="4003829"/>
              <a:chExt cx="3454893" cy="1524737"/>
            </a:xfrm>
          </p:grpSpPr>
          <p:sp>
            <p:nvSpPr>
              <p:cNvPr id="2" name="Suorakulmio 1">
                <a:extLst>
                  <a:ext uri="{FF2B5EF4-FFF2-40B4-BE49-F238E27FC236}">
                    <a16:creationId xmlns:a16="http://schemas.microsoft.com/office/drawing/2014/main" id="{5F74BEB1-1AF8-4DDC-AE20-DCBB4F763694}"/>
                  </a:ext>
                </a:extLst>
              </p:cNvPr>
              <p:cNvSpPr/>
              <p:nvPr/>
            </p:nvSpPr>
            <p:spPr>
              <a:xfrm>
                <a:off x="319596" y="4003829"/>
                <a:ext cx="2148396" cy="1524737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6" name="Suorakulmio 5">
                <a:extLst>
                  <a:ext uri="{FF2B5EF4-FFF2-40B4-BE49-F238E27FC236}">
                    <a16:creationId xmlns:a16="http://schemas.microsoft.com/office/drawing/2014/main" id="{BA4B1B18-F6BB-4CEE-9C82-7EBC64B7283E}"/>
                  </a:ext>
                </a:extLst>
              </p:cNvPr>
              <p:cNvSpPr/>
              <p:nvPr/>
            </p:nvSpPr>
            <p:spPr>
              <a:xfrm>
                <a:off x="1626093" y="4503807"/>
                <a:ext cx="2148396" cy="691716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</p:grpSp>
      <p:sp>
        <p:nvSpPr>
          <p:cNvPr id="3" name="Puhekupla: Soikea 2">
            <a:extLst>
              <a:ext uri="{FF2B5EF4-FFF2-40B4-BE49-F238E27FC236}">
                <a16:creationId xmlns:a16="http://schemas.microsoft.com/office/drawing/2014/main" id="{A810A057-F5E7-43D2-ABD2-BCC914C6FE7F}"/>
              </a:ext>
            </a:extLst>
          </p:cNvPr>
          <p:cNvSpPr/>
          <p:nvPr/>
        </p:nvSpPr>
        <p:spPr>
          <a:xfrm>
            <a:off x="6434561" y="1624751"/>
            <a:ext cx="2324877" cy="1438046"/>
          </a:xfrm>
          <a:prstGeom prst="wedgeEllipseCallout">
            <a:avLst>
              <a:gd name="adj1" fmla="val -56141"/>
              <a:gd name="adj2" fmla="val -54692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sz="1600" b="0" i="0" dirty="0">
                <a:solidFill>
                  <a:schemeClr val="tx1"/>
                </a:solidFill>
                <a:effectLst/>
                <a:latin typeface="Montserrat SemiBold"/>
              </a:rPr>
              <a:t>Tunnetko oikeutesi työelämässä?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767B1C6A-62FE-4DA0-BB34-BA74463E322C}"/>
              </a:ext>
            </a:extLst>
          </p:cNvPr>
          <p:cNvSpPr txBox="1"/>
          <p:nvPr/>
        </p:nvSpPr>
        <p:spPr>
          <a:xfrm>
            <a:off x="6315351" y="4529277"/>
            <a:ext cx="30166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dirty="0">
                <a:solidFill>
                  <a:schemeClr val="bg1"/>
                </a:solidFill>
                <a:latin typeface="Montserrat SemiBold" panose="00000700000000000000" pitchFamily="2" charset="0"/>
              </a:rPr>
              <a:t>työelämänpelisäännöt.fi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7AD9E067-E761-4265-935D-E2CC1CF06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81" y="3949891"/>
            <a:ext cx="2112010" cy="1615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271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Kuva 18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C4ED99AD-4D7B-4611-9A2D-38A1CE778F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230"/>
          <a:stretch/>
        </p:blipFill>
        <p:spPr>
          <a:xfrm>
            <a:off x="0" y="3451035"/>
            <a:ext cx="9144000" cy="2312027"/>
          </a:xfrm>
          <a:prstGeom prst="rect">
            <a:avLst/>
          </a:prstGeom>
        </p:spPr>
      </p:pic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4D5EA36-F511-485F-B20E-3C8210DBC4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3857" y="627004"/>
            <a:ext cx="8389399" cy="2698771"/>
          </a:xfr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pPr algn="ctr"/>
            <a:r>
              <a:rPr lang="fi-FI" sz="3500" b="1" dirty="0">
                <a:solidFill>
                  <a:schemeClr val="tx1"/>
                </a:solidFill>
                <a:effectLst/>
                <a:latin typeface="Montserrat"/>
                <a:ea typeface="Calibri"/>
              </a:rPr>
              <a:t> </a:t>
            </a:r>
            <a:r>
              <a:rPr lang="fi-FI" sz="3500" b="1" dirty="0">
                <a:solidFill>
                  <a:schemeClr val="tx1"/>
                </a:solidFill>
                <a:latin typeface="Montserrat"/>
                <a:ea typeface="Calibri"/>
              </a:rPr>
              <a:t>Monikielisen työelämätiedon tarve kasvaa koko ajan.</a:t>
            </a:r>
          </a:p>
          <a:p>
            <a:pPr algn="ctr"/>
            <a:endParaRPr lang="fi-FI" sz="1600" dirty="0">
              <a:solidFill>
                <a:schemeClr val="tx1"/>
              </a:solidFill>
              <a:latin typeface="Montserrat"/>
              <a:ea typeface="Calibri" panose="020F050202020403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fi-FI" sz="2600" dirty="0">
                <a:solidFill>
                  <a:schemeClr val="tx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Työelämässä</a:t>
            </a:r>
            <a:r>
              <a:rPr lang="fi-FI" sz="2600" dirty="0">
                <a:solidFill>
                  <a:schemeClr val="tx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 </a:t>
            </a:r>
            <a:r>
              <a:rPr lang="fi-FI" sz="2600" dirty="0">
                <a:solidFill>
                  <a:schemeClr val="tx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monimuotoisuus lisääntyy,</a:t>
            </a:r>
            <a:r>
              <a:rPr lang="fi-FI" sz="2600" dirty="0">
                <a:solidFill>
                  <a:schemeClr val="tx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 </a:t>
            </a:r>
            <a:br>
              <a:rPr lang="fi-FI" sz="2600" dirty="0">
                <a:solidFill>
                  <a:schemeClr val="tx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</a:br>
            <a:r>
              <a:rPr lang="fi-FI" sz="2600" dirty="0">
                <a:solidFill>
                  <a:schemeClr val="tx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nuoret kaipaavat</a:t>
            </a:r>
            <a:r>
              <a:rPr lang="fi-FI" sz="2600" dirty="0">
                <a:solidFill>
                  <a:schemeClr val="tx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 </a:t>
            </a:r>
            <a:r>
              <a:rPr lang="fi-FI" sz="2600" dirty="0">
                <a:solidFill>
                  <a:schemeClr val="tx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luotettavaa ensitietoa työelämän oikeuksista </a:t>
            </a:r>
            <a:r>
              <a:rPr lang="fi-FI" sz="2600" dirty="0">
                <a:solidFill>
                  <a:schemeClr val="tx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sekä </a:t>
            </a:r>
            <a:br>
              <a:rPr lang="fi-FI" sz="2600" dirty="0">
                <a:solidFill>
                  <a:schemeClr val="tx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</a:br>
            <a:r>
              <a:rPr lang="fi-FI" sz="2600" dirty="0">
                <a:solidFill>
                  <a:schemeClr val="tx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velvollisuuksista ja oppilaitoksissa on tarve työelämään </a:t>
            </a:r>
            <a:br>
              <a:rPr lang="fi-FI" sz="2600" dirty="0">
                <a:solidFill>
                  <a:schemeClr val="tx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</a:br>
            <a:r>
              <a:rPr lang="fi-FI" sz="2600" dirty="0">
                <a:solidFill>
                  <a:schemeClr val="tx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valmentavalle opetusmateriaalille.</a:t>
            </a:r>
            <a:br>
              <a:rPr lang="fi-FI" sz="2600" dirty="0">
                <a:effectLst/>
                <a:latin typeface="Montserrat" panose="00000500000000000000" pitchFamily="2" charset="0"/>
                <a:ea typeface="Calibri" panose="020F0502020204030204" pitchFamily="34" charset="0"/>
              </a:rPr>
            </a:br>
            <a:r>
              <a:rPr lang="fi-FI" sz="2600" dirty="0">
                <a:solidFill>
                  <a:schemeClr val="tx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 </a:t>
            </a:r>
          </a:p>
          <a:p>
            <a:pPr algn="ctr">
              <a:lnSpc>
                <a:spcPct val="120000"/>
              </a:lnSpc>
            </a:pPr>
            <a:r>
              <a:rPr lang="fi-FI" sz="2600" dirty="0">
                <a:solidFill>
                  <a:schemeClr val="tx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Työvoiman hyväksikäytön tunnistamiseen ja puuttumiskeinoihin </a:t>
            </a:r>
            <a:br>
              <a:rPr lang="fi-FI" sz="2600" dirty="0">
                <a:effectLst/>
                <a:latin typeface="Montserrat" panose="00000500000000000000" pitchFamily="2" charset="0"/>
                <a:ea typeface="Calibri" panose="020F0502020204030204" pitchFamily="34" charset="0"/>
              </a:rPr>
            </a:br>
            <a:r>
              <a:rPr lang="fi-FI" sz="2600" dirty="0">
                <a:solidFill>
                  <a:schemeClr val="tx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liittyvälle tiedolle on myös kasvavaa yhteiskunnallista tilausta Suomessa.</a:t>
            </a:r>
          </a:p>
          <a:p>
            <a:pPr algn="ctr"/>
            <a:r>
              <a:rPr lang="fi-FI" sz="2600" dirty="0">
                <a:solidFill>
                  <a:schemeClr val="tx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 </a:t>
            </a:r>
            <a:br>
              <a:rPr lang="fi-FI" sz="2600" dirty="0">
                <a:effectLst/>
                <a:latin typeface="Montserrat" panose="00000500000000000000" pitchFamily="2" charset="0"/>
                <a:ea typeface="Calibri" panose="020F0502020204030204" pitchFamily="34" charset="0"/>
              </a:rPr>
            </a:br>
            <a:r>
              <a:rPr lang="fi-FI" sz="2600" dirty="0">
                <a:solidFill>
                  <a:schemeClr val="tx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Näihin tarpeisiin vastaa SAK:n uusi Työelämän pelisäännöt -palvelu.</a:t>
            </a:r>
          </a:p>
        </p:txBody>
      </p:sp>
      <p:sp>
        <p:nvSpPr>
          <p:cNvPr id="4" name="Puhekupla: Soikea 3">
            <a:extLst>
              <a:ext uri="{FF2B5EF4-FFF2-40B4-BE49-F238E27FC236}">
                <a16:creationId xmlns:a16="http://schemas.microsoft.com/office/drawing/2014/main" id="{356B71DD-1F03-4AA3-8954-2C2E6FCC1F31}"/>
              </a:ext>
            </a:extLst>
          </p:cNvPr>
          <p:cNvSpPr/>
          <p:nvPr/>
        </p:nvSpPr>
        <p:spPr>
          <a:xfrm flipH="1">
            <a:off x="1257456" y="3323561"/>
            <a:ext cx="609349" cy="401275"/>
          </a:xfrm>
          <a:prstGeom prst="wedgeEllipseCallou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fi-FI" sz="1000" dirty="0"/>
          </a:p>
        </p:txBody>
      </p:sp>
      <p:sp>
        <p:nvSpPr>
          <p:cNvPr id="6" name="Puhekupla: Soikea 5">
            <a:extLst>
              <a:ext uri="{FF2B5EF4-FFF2-40B4-BE49-F238E27FC236}">
                <a16:creationId xmlns:a16="http://schemas.microsoft.com/office/drawing/2014/main" id="{756F7141-8218-41EA-A506-D2B577A88526}"/>
              </a:ext>
            </a:extLst>
          </p:cNvPr>
          <p:cNvSpPr/>
          <p:nvPr/>
        </p:nvSpPr>
        <p:spPr>
          <a:xfrm>
            <a:off x="2179814" y="3123525"/>
            <a:ext cx="934897" cy="688094"/>
          </a:xfrm>
          <a:prstGeom prst="wedgeEllipseCallou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fi-FI" sz="1000" dirty="0"/>
          </a:p>
        </p:txBody>
      </p:sp>
      <p:sp>
        <p:nvSpPr>
          <p:cNvPr id="5" name="Ajatuskupla: Pilvi 4">
            <a:extLst>
              <a:ext uri="{FF2B5EF4-FFF2-40B4-BE49-F238E27FC236}">
                <a16:creationId xmlns:a16="http://schemas.microsoft.com/office/drawing/2014/main" id="{98A7BE3E-112C-4DEC-98C9-173C802BDDE8}"/>
              </a:ext>
            </a:extLst>
          </p:cNvPr>
          <p:cNvSpPr/>
          <p:nvPr/>
        </p:nvSpPr>
        <p:spPr>
          <a:xfrm rot="20656746" flipH="1">
            <a:off x="348428" y="3728720"/>
            <a:ext cx="761710" cy="500427"/>
          </a:xfrm>
          <a:prstGeom prst="cloudCallou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Puhekupla: Soikea 7">
            <a:extLst>
              <a:ext uri="{FF2B5EF4-FFF2-40B4-BE49-F238E27FC236}">
                <a16:creationId xmlns:a16="http://schemas.microsoft.com/office/drawing/2014/main" id="{858CED0A-D5E0-4E46-AE87-012AE09E4C67}"/>
              </a:ext>
            </a:extLst>
          </p:cNvPr>
          <p:cNvSpPr/>
          <p:nvPr/>
        </p:nvSpPr>
        <p:spPr>
          <a:xfrm>
            <a:off x="6635949" y="3124039"/>
            <a:ext cx="1183995" cy="791090"/>
          </a:xfrm>
          <a:prstGeom prst="wedgeEllipseCallou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fi-FI" sz="1000" dirty="0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FDDC9231-B10A-4E69-989B-C92763EBC8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3663" y="3251092"/>
            <a:ext cx="799252" cy="595543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14173008-1FE6-438D-AF79-F848949D3D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136" y="3812524"/>
            <a:ext cx="429530" cy="328554"/>
          </a:xfrm>
          <a:prstGeom prst="rect">
            <a:avLst/>
          </a:prstGeom>
        </p:spPr>
      </p:pic>
      <p:pic>
        <p:nvPicPr>
          <p:cNvPr id="15" name="Kuva 14">
            <a:extLst>
              <a:ext uri="{FF2B5EF4-FFF2-40B4-BE49-F238E27FC236}">
                <a16:creationId xmlns:a16="http://schemas.microsoft.com/office/drawing/2014/main" id="{544981D5-3A60-4FA3-A081-54D914D796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1927" y="3245652"/>
            <a:ext cx="663531" cy="494414"/>
          </a:xfrm>
          <a:prstGeom prst="rect">
            <a:avLst/>
          </a:prstGeom>
        </p:spPr>
      </p:pic>
      <p:sp>
        <p:nvSpPr>
          <p:cNvPr id="16" name="Tekstiruutu 15">
            <a:extLst>
              <a:ext uri="{FF2B5EF4-FFF2-40B4-BE49-F238E27FC236}">
                <a16:creationId xmlns:a16="http://schemas.microsoft.com/office/drawing/2014/main" id="{9AC5FD26-70A3-48C5-A5ED-773280E9C2D2}"/>
              </a:ext>
            </a:extLst>
          </p:cNvPr>
          <p:cNvSpPr txBox="1"/>
          <p:nvPr/>
        </p:nvSpPr>
        <p:spPr>
          <a:xfrm>
            <a:off x="1400589" y="3330198"/>
            <a:ext cx="5307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>
                <a:solidFill>
                  <a:schemeClr val="accent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056393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C6233E6E-622E-4344-82A8-B37C585CDB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Kiitos. Ollaan yhteyksissä!</a:t>
            </a:r>
          </a:p>
        </p:txBody>
      </p:sp>
      <p:sp>
        <p:nvSpPr>
          <p:cNvPr id="5" name="Alaotsikko 4">
            <a:extLst>
              <a:ext uri="{FF2B5EF4-FFF2-40B4-BE49-F238E27FC236}">
                <a16:creationId xmlns:a16="http://schemas.microsoft.com/office/drawing/2014/main" id="{A02C5087-9FC7-4E39-8315-35E7891DA73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Ruusuja tai risuja? Yhteistyöajatuksia? Kysyttävää?</a:t>
            </a:r>
            <a:br>
              <a:rPr lang="fi-FI" dirty="0"/>
            </a:br>
            <a:r>
              <a:rPr lang="fi-FI" sz="2400" dirty="0"/>
              <a:t>type@sak.fi</a:t>
            </a:r>
          </a:p>
        </p:txBody>
      </p:sp>
    </p:spTree>
    <p:extLst>
      <p:ext uri="{BB962C8B-B14F-4D97-AF65-F5344CB8AC3E}">
        <p14:creationId xmlns:p14="http://schemas.microsoft.com/office/powerpoint/2010/main" val="981537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>
            <a:extLst>
              <a:ext uri="{FF2B5EF4-FFF2-40B4-BE49-F238E27FC236}">
                <a16:creationId xmlns:a16="http://schemas.microsoft.com/office/drawing/2014/main" id="{903DE597-4C87-4AF8-A06F-7212547ECAAE}"/>
              </a:ext>
            </a:extLst>
          </p:cNvPr>
          <p:cNvSpPr/>
          <p:nvPr/>
        </p:nvSpPr>
        <p:spPr>
          <a:xfrm>
            <a:off x="6554285" y="0"/>
            <a:ext cx="2292160" cy="4838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Suorakulmio 11">
            <a:extLst>
              <a:ext uri="{FF2B5EF4-FFF2-40B4-BE49-F238E27FC236}">
                <a16:creationId xmlns:a16="http://schemas.microsoft.com/office/drawing/2014/main" id="{07B34228-2CBD-4549-B881-03C1C77107DE}"/>
              </a:ext>
            </a:extLst>
          </p:cNvPr>
          <p:cNvSpPr/>
          <p:nvPr/>
        </p:nvSpPr>
        <p:spPr>
          <a:xfrm>
            <a:off x="109778" y="5113538"/>
            <a:ext cx="2292160" cy="601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Tekstin paikkamerkki 1">
            <a:extLst>
              <a:ext uri="{FF2B5EF4-FFF2-40B4-BE49-F238E27FC236}">
                <a16:creationId xmlns:a16="http://schemas.microsoft.com/office/drawing/2014/main" id="{9FAE012E-892B-4EC8-B2D1-982445D929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1497" y="738226"/>
            <a:ext cx="7785015" cy="809624"/>
          </a:xfrm>
        </p:spPr>
        <p:txBody>
          <a:bodyPr>
            <a:noAutofit/>
          </a:bodyPr>
          <a:lstStyle/>
          <a:p>
            <a:pPr lvl="0"/>
            <a:r>
              <a:rPr lang="fi-FI" b="0" dirty="0">
                <a:solidFill>
                  <a:schemeClr val="accent1"/>
                </a:solidFill>
                <a:latin typeface="Montserrat SemiBold" panose="00000700000000000000" pitchFamily="2" charset="0"/>
                <a:ea typeface="Times New Roman" panose="02020603050405020304" pitchFamily="18" charset="0"/>
              </a:rPr>
              <a:t>TYPE jatkokehityshanke 2022 </a:t>
            </a:r>
            <a:r>
              <a:rPr lang="fi-FI" b="0" dirty="0">
                <a:solidFill>
                  <a:schemeClr val="accent1"/>
                </a:solidFill>
                <a:effectLst/>
                <a:latin typeface="Montserrat SemiBold" panose="00000700000000000000" pitchFamily="2" charset="0"/>
                <a:ea typeface="Times New Roman" panose="02020603050405020304" pitchFamily="18" charset="0"/>
              </a:rPr>
              <a:t>on saanut </a:t>
            </a:r>
            <a:br>
              <a:rPr lang="fi-FI" b="0" dirty="0">
                <a:solidFill>
                  <a:schemeClr val="accent1"/>
                </a:solidFill>
                <a:effectLst/>
                <a:latin typeface="Montserrat SemiBold" panose="00000700000000000000" pitchFamily="2" charset="0"/>
                <a:ea typeface="Times New Roman" panose="02020603050405020304" pitchFamily="18" charset="0"/>
              </a:rPr>
            </a:br>
            <a:r>
              <a:rPr lang="fi-FI" b="0" dirty="0">
                <a:solidFill>
                  <a:schemeClr val="accent1"/>
                </a:solidFill>
                <a:effectLst/>
                <a:latin typeface="Montserrat SemiBold" panose="00000700000000000000" pitchFamily="2" charset="0"/>
                <a:ea typeface="Times New Roman" panose="02020603050405020304" pitchFamily="18" charset="0"/>
              </a:rPr>
              <a:t>Työ- ja elinkeinoministeriön valtionavustusta</a:t>
            </a:r>
            <a:endParaRPr lang="fi-FI" b="0" dirty="0">
              <a:solidFill>
                <a:schemeClr val="accent1"/>
              </a:solidFill>
              <a:effectLst/>
              <a:latin typeface="Montserrat SemiBold" panose="00000700000000000000" pitchFamily="2" charset="0"/>
              <a:ea typeface="Calibri" panose="020F0502020204030204" pitchFamily="34" charset="0"/>
            </a:endParaRPr>
          </a:p>
        </p:txBody>
      </p:sp>
      <p:sp>
        <p:nvSpPr>
          <p:cNvPr id="11" name="Tekstin paikkamerkki 2">
            <a:extLst>
              <a:ext uri="{FF2B5EF4-FFF2-40B4-BE49-F238E27FC236}">
                <a16:creationId xmlns:a16="http://schemas.microsoft.com/office/drawing/2014/main" id="{94C28341-5F16-4721-B0EF-6EBEE9316D0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2685" y="1657884"/>
            <a:ext cx="8099818" cy="3818025"/>
          </a:xfrm>
        </p:spPr>
        <p:txBody>
          <a:bodyPr>
            <a:normAutofit/>
          </a:bodyPr>
          <a:lstStyle/>
          <a:p>
            <a:r>
              <a:rPr lang="fi-FI" dirty="0">
                <a:solidFill>
                  <a:srgbClr val="000000"/>
                </a:solidFill>
                <a:latin typeface="Montserrat" panose="00000500000000000000" pitchFamily="2" charset="0"/>
              </a:rPr>
              <a:t>Tavoitteena l</a:t>
            </a:r>
            <a:r>
              <a:rPr lang="fi-FI" sz="1800" b="0" i="0" u="none" strike="noStrike" baseline="0" dirty="0">
                <a:solidFill>
                  <a:srgbClr val="000000"/>
                </a:solidFill>
                <a:latin typeface="Montserrat" panose="00000500000000000000" pitchFamily="2" charset="0"/>
              </a:rPr>
              <a:t>isätä nuorten ja ulkomaalaistaustaisten heikossa työmarkkina-asemassa olevien työntekijöiden sekä heitä auttavien tahojen tietoa, osaamista ja kiinnostusta työlainsäädäntöön ja työsuhteeseen sekä työelämän pelisääntöihin liittyvistä asioista. </a:t>
            </a:r>
          </a:p>
          <a:p>
            <a:r>
              <a:rPr lang="fi-FI" dirty="0">
                <a:solidFill>
                  <a:srgbClr val="000000"/>
                </a:solidFill>
                <a:latin typeface="Montserrat" panose="00000500000000000000" pitchFamily="2" charset="0"/>
              </a:rPr>
              <a:t>Tavoitteena l</a:t>
            </a:r>
            <a:r>
              <a:rPr lang="fi-FI" sz="1800" b="0" i="0" u="none" strike="noStrike" baseline="0" dirty="0">
                <a:solidFill>
                  <a:srgbClr val="000000"/>
                </a:solidFill>
                <a:latin typeface="Montserrat" panose="00000500000000000000" pitchFamily="2" charset="0"/>
              </a:rPr>
              <a:t>isätä uuden monikielisen työsuhdeneuvontapalvelun tunnettuutta ja käyttöä kohderyhmien parissa. </a:t>
            </a:r>
          </a:p>
          <a:p>
            <a:r>
              <a:rPr lang="fi-FI" dirty="0">
                <a:solidFill>
                  <a:srgbClr val="000000"/>
                </a:solidFill>
                <a:latin typeface="Montserrat" panose="00000500000000000000" pitchFamily="2" charset="0"/>
              </a:rPr>
              <a:t>Tavoitteena k</a:t>
            </a:r>
            <a:r>
              <a:rPr lang="fi-FI" sz="1800" b="0" i="0" u="none" strike="noStrike" baseline="0" dirty="0">
                <a:solidFill>
                  <a:srgbClr val="000000"/>
                </a:solidFill>
                <a:latin typeface="Montserrat" panose="00000500000000000000" pitchFamily="2" charset="0"/>
              </a:rPr>
              <a:t>ehittää työsuhdeneuvonnan digitaalisia palveluja lisäämällä verkkopalvelun käytettävyyttä ja saavutettavuutta erityisesti kieliversioiden ja monikielisten sisältöjen osalta. </a:t>
            </a:r>
          </a:p>
          <a:p>
            <a:pPr marL="7144" indent="0">
              <a:buNone/>
            </a:pPr>
            <a:r>
              <a:rPr lang="fi-FI" dirty="0">
                <a:solidFill>
                  <a:srgbClr val="000000"/>
                </a:solidFill>
                <a:latin typeface="Montserrat" panose="00000500000000000000" pitchFamily="2" charset="0"/>
              </a:rPr>
              <a:t>Jatkokehitys</a:t>
            </a:r>
            <a:r>
              <a:rPr lang="fi-FI" sz="1800" b="0" i="0" u="none" strike="noStrike" baseline="0" dirty="0">
                <a:solidFill>
                  <a:srgbClr val="000000"/>
                </a:solidFill>
                <a:latin typeface="Montserrat" panose="00000500000000000000" pitchFamily="2" charset="0"/>
              </a:rPr>
              <a:t>toimet varmistavat TYPE-palvelun mahdollisuuksia vaikuttaa työvoiman hyväksikäytön ehkäisemiseen sekä antaa matalan kynnyksen työoikeudellista neuvontapalvelua.</a:t>
            </a:r>
            <a:endParaRPr lang="en-US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7144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27314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>
            <a:extLst>
              <a:ext uri="{FF2B5EF4-FFF2-40B4-BE49-F238E27FC236}">
                <a16:creationId xmlns:a16="http://schemas.microsoft.com/office/drawing/2014/main" id="{903DE597-4C87-4AF8-A06F-7212547ECAAE}"/>
              </a:ext>
            </a:extLst>
          </p:cNvPr>
          <p:cNvSpPr/>
          <p:nvPr/>
        </p:nvSpPr>
        <p:spPr>
          <a:xfrm>
            <a:off x="6554285" y="0"/>
            <a:ext cx="2292160" cy="4838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Suorakulmio 11">
            <a:extLst>
              <a:ext uri="{FF2B5EF4-FFF2-40B4-BE49-F238E27FC236}">
                <a16:creationId xmlns:a16="http://schemas.microsoft.com/office/drawing/2014/main" id="{07B34228-2CBD-4549-B881-03C1C77107DE}"/>
              </a:ext>
            </a:extLst>
          </p:cNvPr>
          <p:cNvSpPr/>
          <p:nvPr/>
        </p:nvSpPr>
        <p:spPr>
          <a:xfrm>
            <a:off x="109778" y="5113538"/>
            <a:ext cx="2292160" cy="601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Tekstin paikkamerkki 1">
            <a:extLst>
              <a:ext uri="{FF2B5EF4-FFF2-40B4-BE49-F238E27FC236}">
                <a16:creationId xmlns:a16="http://schemas.microsoft.com/office/drawing/2014/main" id="{9FAE012E-892B-4EC8-B2D1-982445D929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1497" y="738226"/>
            <a:ext cx="7785015" cy="809624"/>
          </a:xfrm>
        </p:spPr>
        <p:txBody>
          <a:bodyPr>
            <a:noAutofit/>
          </a:bodyPr>
          <a:lstStyle/>
          <a:p>
            <a:pPr lvl="0"/>
            <a:r>
              <a:rPr lang="fi-FI" b="0" dirty="0">
                <a:solidFill>
                  <a:schemeClr val="accent1"/>
                </a:solidFill>
                <a:latin typeface="Montserrat SemiBold" panose="00000700000000000000" pitchFamily="2" charset="0"/>
                <a:ea typeface="Times New Roman" panose="02020603050405020304" pitchFamily="18" charset="0"/>
              </a:rPr>
              <a:t>Työelämän pelisäännöt –palveluun tulossa </a:t>
            </a:r>
            <a:br>
              <a:rPr lang="fi-FI" b="0" dirty="0">
                <a:solidFill>
                  <a:schemeClr val="accent1"/>
                </a:solidFill>
                <a:latin typeface="Montserrat SemiBold" panose="00000700000000000000" pitchFamily="2" charset="0"/>
                <a:ea typeface="Times New Roman" panose="02020603050405020304" pitchFamily="18" charset="0"/>
              </a:rPr>
            </a:br>
            <a:r>
              <a:rPr lang="fi-FI" b="0" dirty="0">
                <a:solidFill>
                  <a:schemeClr val="accent1"/>
                </a:solidFill>
                <a:latin typeface="Montserrat SemiBold" panose="00000700000000000000" pitchFamily="2" charset="0"/>
                <a:ea typeface="Times New Roman" panose="02020603050405020304" pitchFamily="18" charset="0"/>
              </a:rPr>
              <a:t>uutta mm. </a:t>
            </a:r>
            <a:endParaRPr lang="fi-FI" b="0" dirty="0">
              <a:solidFill>
                <a:schemeClr val="accent1"/>
              </a:solidFill>
              <a:effectLst/>
              <a:latin typeface="Montserrat SemiBold" panose="00000700000000000000" pitchFamily="2" charset="0"/>
              <a:ea typeface="Calibri" panose="020F0502020204030204" pitchFamily="34" charset="0"/>
            </a:endParaRPr>
          </a:p>
        </p:txBody>
      </p:sp>
      <p:sp>
        <p:nvSpPr>
          <p:cNvPr id="11" name="Tekstin paikkamerkki 2">
            <a:extLst>
              <a:ext uri="{FF2B5EF4-FFF2-40B4-BE49-F238E27FC236}">
                <a16:creationId xmlns:a16="http://schemas.microsoft.com/office/drawing/2014/main" id="{94C28341-5F16-4721-B0EF-6EBEE9316D0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2685" y="1657884"/>
            <a:ext cx="8099818" cy="3818025"/>
          </a:xfrm>
        </p:spPr>
        <p:txBody>
          <a:bodyPr>
            <a:normAutofit lnSpcReduction="10000"/>
          </a:bodyPr>
          <a:lstStyle/>
          <a:p>
            <a:r>
              <a:rPr lang="fi-FI" dirty="0">
                <a:solidFill>
                  <a:srgbClr val="000000"/>
                </a:solidFill>
                <a:latin typeface="Montserrat" panose="00000500000000000000" pitchFamily="2" charset="0"/>
              </a:rPr>
              <a:t>Nykyisten TYPE-printtioppaiden (FI, SV, EN + UK) rinnalle </a:t>
            </a:r>
            <a:br>
              <a:rPr lang="fi-FI" dirty="0">
                <a:solidFill>
                  <a:srgbClr val="000000"/>
                </a:solidFill>
                <a:latin typeface="Montserrat" panose="00000500000000000000" pitchFamily="2" charset="0"/>
              </a:rPr>
            </a:br>
            <a:r>
              <a:rPr lang="fi-FI" dirty="0">
                <a:solidFill>
                  <a:srgbClr val="000000"/>
                </a:solidFill>
                <a:latin typeface="Montserrat" panose="00000500000000000000" pitchFamily="2" charset="0"/>
              </a:rPr>
              <a:t>kieliversiot palvelun muilla 18 kielellä</a:t>
            </a:r>
          </a:p>
          <a:p>
            <a:r>
              <a:rPr lang="fi-FI" dirty="0">
                <a:solidFill>
                  <a:srgbClr val="000000"/>
                </a:solidFill>
                <a:latin typeface="Montserrat" panose="00000500000000000000" pitchFamily="2" charset="0"/>
              </a:rPr>
              <a:t>Palvelua tutuksi tekevää printtimateriaalia: </a:t>
            </a:r>
            <a:r>
              <a:rPr lang="fi-FI" dirty="0">
                <a:solidFill>
                  <a:srgbClr val="000000"/>
                </a:solidFill>
                <a:highlight>
                  <a:srgbClr val="FFFF00"/>
                </a:highlight>
                <a:latin typeface="Montserrat" panose="00000500000000000000" pitchFamily="2" charset="0"/>
              </a:rPr>
              <a:t>toiveita?</a:t>
            </a:r>
            <a:br>
              <a:rPr lang="fi-FI" dirty="0">
                <a:solidFill>
                  <a:srgbClr val="000000"/>
                </a:solidFill>
                <a:latin typeface="Montserrat" panose="00000500000000000000" pitchFamily="2" charset="0"/>
              </a:rPr>
            </a:br>
            <a:r>
              <a:rPr lang="fi-FI" dirty="0">
                <a:solidFill>
                  <a:srgbClr val="000000"/>
                </a:solidFill>
                <a:latin typeface="Montserrat" panose="00000500000000000000" pitchFamily="2" charset="0"/>
              </a:rPr>
              <a:t> </a:t>
            </a:r>
          </a:p>
          <a:p>
            <a:r>
              <a:rPr lang="fi-FI" dirty="0">
                <a:solidFill>
                  <a:srgbClr val="000000"/>
                </a:solidFill>
                <a:latin typeface="Montserrat" panose="00000500000000000000" pitchFamily="2" charset="0"/>
              </a:rPr>
              <a:t>Videomuotoista monikielistä sisältöä avainasioista</a:t>
            </a:r>
          </a:p>
          <a:p>
            <a:r>
              <a:rPr lang="fi-FI" dirty="0">
                <a:solidFill>
                  <a:srgbClr val="000000"/>
                </a:solidFill>
                <a:latin typeface="Montserrat" panose="00000500000000000000" pitchFamily="2" charset="0"/>
              </a:rPr>
              <a:t>Työelämän ABC –oppitunti (videomuodossa, avoimesti saatavilla)</a:t>
            </a:r>
          </a:p>
          <a:p>
            <a:endParaRPr lang="fi-FI" dirty="0">
              <a:solidFill>
                <a:srgbClr val="000000"/>
              </a:solidFill>
              <a:latin typeface="Montserrat" panose="00000500000000000000" pitchFamily="2" charset="0"/>
            </a:endParaRPr>
          </a:p>
          <a:p>
            <a:r>
              <a:rPr lang="fi-FI" dirty="0">
                <a:solidFill>
                  <a:srgbClr val="000000"/>
                </a:solidFill>
                <a:latin typeface="Montserrat" panose="00000500000000000000" pitchFamily="2" charset="0"/>
              </a:rPr>
              <a:t>Työelämän pelisäännöt –peli ruotsiksi oppilaitoskäyttöön</a:t>
            </a:r>
          </a:p>
          <a:p>
            <a:r>
              <a:rPr lang="fi-FI" dirty="0" err="1">
                <a:solidFill>
                  <a:srgbClr val="000000"/>
                </a:solidFill>
                <a:latin typeface="Montserrat" panose="00000500000000000000" pitchFamily="2" charset="0"/>
              </a:rPr>
              <a:t>Pelillistettyä</a:t>
            </a:r>
            <a:r>
              <a:rPr lang="fi-FI" dirty="0">
                <a:solidFill>
                  <a:srgbClr val="000000"/>
                </a:solidFill>
                <a:latin typeface="Montserrat" panose="00000500000000000000" pitchFamily="2" charset="0"/>
              </a:rPr>
              <a:t> matalan kynnyksen sisältöä houkuttelemaan </a:t>
            </a:r>
            <a:br>
              <a:rPr lang="fi-FI" dirty="0">
                <a:solidFill>
                  <a:srgbClr val="000000"/>
                </a:solidFill>
                <a:latin typeface="Montserrat" panose="00000500000000000000" pitchFamily="2" charset="0"/>
              </a:rPr>
            </a:br>
            <a:r>
              <a:rPr lang="fi-FI" dirty="0">
                <a:solidFill>
                  <a:srgbClr val="000000"/>
                </a:solidFill>
                <a:latin typeface="Montserrat" panose="00000500000000000000" pitchFamily="2" charset="0"/>
              </a:rPr>
              <a:t>palvelun äärelle</a:t>
            </a:r>
          </a:p>
          <a:p>
            <a:r>
              <a:rPr lang="fi-FI" dirty="0">
                <a:solidFill>
                  <a:srgbClr val="000000"/>
                </a:solidFill>
                <a:latin typeface="Montserrat" panose="00000500000000000000" pitchFamily="2" charset="0"/>
              </a:rPr>
              <a:t>Nuorille suunnattu työelämätiedon Instagram-kampanja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737199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-media 1" title="TYPE Työelämän pelisäännöt">
            <a:hlinkClick r:id="" action="ppaction://media"/>
            <a:extLst>
              <a:ext uri="{FF2B5EF4-FFF2-40B4-BE49-F238E27FC236}">
                <a16:creationId xmlns:a16="http://schemas.microsoft.com/office/drawing/2014/main" id="{C52B25D4-12DD-4111-9A81-0F35692B841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304800"/>
            <a:ext cx="9144000" cy="516636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7307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>
            <a:extLst>
              <a:ext uri="{FF2B5EF4-FFF2-40B4-BE49-F238E27FC236}">
                <a16:creationId xmlns:a16="http://schemas.microsoft.com/office/drawing/2014/main" id="{903DE597-4C87-4AF8-A06F-7212547ECAAE}"/>
              </a:ext>
            </a:extLst>
          </p:cNvPr>
          <p:cNvSpPr/>
          <p:nvPr/>
        </p:nvSpPr>
        <p:spPr>
          <a:xfrm>
            <a:off x="6554285" y="0"/>
            <a:ext cx="2292160" cy="4838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21F04261-9770-41E6-9106-7F1BA17EAA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3843" y="740453"/>
            <a:ext cx="7695152" cy="707347"/>
          </a:xfrm>
        </p:spPr>
        <p:txBody>
          <a:bodyPr>
            <a:normAutofit fontScale="92500" lnSpcReduction="10000"/>
          </a:bodyPr>
          <a:lstStyle/>
          <a:p>
            <a:r>
              <a:rPr lang="fi-FI" dirty="0">
                <a:solidFill>
                  <a:schemeClr val="accent5"/>
                </a:solidFill>
              </a:rPr>
              <a:t>Kenelle uusi Työelämän pelisäännöt eli TYPE -palvelu on suunnattu?</a:t>
            </a:r>
            <a:endParaRPr lang="fi-FI" dirty="0"/>
          </a:p>
        </p:txBody>
      </p:sp>
      <p:sp>
        <p:nvSpPr>
          <p:cNvPr id="12" name="Suorakulmio 11">
            <a:extLst>
              <a:ext uri="{FF2B5EF4-FFF2-40B4-BE49-F238E27FC236}">
                <a16:creationId xmlns:a16="http://schemas.microsoft.com/office/drawing/2014/main" id="{07B34228-2CBD-4549-B881-03C1C77107DE}"/>
              </a:ext>
            </a:extLst>
          </p:cNvPr>
          <p:cNvSpPr/>
          <p:nvPr/>
        </p:nvSpPr>
        <p:spPr>
          <a:xfrm>
            <a:off x="109778" y="5113538"/>
            <a:ext cx="2292160" cy="601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Tekstin paikkamerkki 2">
            <a:extLst>
              <a:ext uri="{FF2B5EF4-FFF2-40B4-BE49-F238E27FC236}">
                <a16:creationId xmlns:a16="http://schemas.microsoft.com/office/drawing/2014/main" id="{1A9A2BA0-0EDC-47B9-AABA-2BF77C1C7768}"/>
              </a:ext>
            </a:extLst>
          </p:cNvPr>
          <p:cNvSpPr txBox="1">
            <a:spLocks/>
          </p:cNvSpPr>
          <p:nvPr/>
        </p:nvSpPr>
        <p:spPr>
          <a:xfrm>
            <a:off x="522685" y="1717146"/>
            <a:ext cx="8451382" cy="340915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72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44" indent="0" rtl="0" fontAlgn="base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 b="0" u="none" strike="noStrike" dirty="0">
                <a:solidFill>
                  <a:srgbClr val="161514"/>
                </a:solidFill>
                <a:effectLst/>
                <a:latin typeface="Montserrat" panose="00000500000000000000" pitchFamily="2" charset="0"/>
              </a:rPr>
              <a:t>Pääkohderyhmät</a:t>
            </a:r>
            <a:endParaRPr lang="fi-FI" sz="1800" b="0" u="none" strike="noStrike" dirty="0">
              <a:solidFill>
                <a:srgbClr val="009132"/>
              </a:solidFill>
              <a:effectLst/>
              <a:latin typeface="Montserrat" panose="00000500000000000000" pitchFamily="2" charset="0"/>
            </a:endParaRPr>
          </a:p>
          <a:p>
            <a:pPr marL="457200" lvl="1" indent="0" rtl="0" fontAlgn="base">
              <a:spcBef>
                <a:spcPts val="0"/>
              </a:spcBef>
              <a:spcAft>
                <a:spcPts val="0"/>
              </a:spcAft>
              <a:buNone/>
            </a:pPr>
            <a:r>
              <a:rPr lang="fi-FI" b="0" u="none" strike="noStrike" dirty="0">
                <a:solidFill>
                  <a:srgbClr val="161514"/>
                </a:solidFill>
                <a:effectLst/>
                <a:latin typeface="Montserrat" panose="00000500000000000000" pitchFamily="2" charset="0"/>
              </a:rPr>
              <a:t>a) </a:t>
            </a:r>
            <a:r>
              <a:rPr lang="fi-FI" b="1" u="none" strike="noStrike" dirty="0">
                <a:solidFill>
                  <a:srgbClr val="161514"/>
                </a:solidFill>
                <a:effectLst/>
                <a:latin typeface="Montserrat" panose="00000500000000000000" pitchFamily="2" charset="0"/>
              </a:rPr>
              <a:t>Maahan muuttanut, joka on heikossa työmarkkina-asemassa</a:t>
            </a:r>
            <a:endParaRPr lang="fi-FI" b="1" u="none" strike="noStrike" dirty="0">
              <a:solidFill>
                <a:srgbClr val="009132"/>
              </a:solidFill>
              <a:effectLst/>
              <a:latin typeface="Montserrat" panose="00000500000000000000" pitchFamily="2" charset="0"/>
            </a:endParaRPr>
          </a:p>
          <a:p>
            <a:pPr marL="457200" lvl="1" indent="0" rtl="0" fontAlgn="base">
              <a:spcBef>
                <a:spcPts val="0"/>
              </a:spcBef>
              <a:spcAft>
                <a:spcPts val="0"/>
              </a:spcAft>
              <a:buNone/>
            </a:pPr>
            <a:r>
              <a:rPr lang="fi-FI" b="0" u="none" strike="noStrike" dirty="0">
                <a:solidFill>
                  <a:srgbClr val="161514"/>
                </a:solidFill>
                <a:effectLst/>
                <a:latin typeface="Montserrat" panose="00000500000000000000" pitchFamily="2" charset="0"/>
              </a:rPr>
              <a:t>b) </a:t>
            </a:r>
            <a:r>
              <a:rPr lang="fi-FI" b="1" u="none" strike="noStrike" dirty="0">
                <a:solidFill>
                  <a:srgbClr val="161514"/>
                </a:solidFill>
                <a:effectLst/>
                <a:latin typeface="Montserrat" panose="00000500000000000000" pitchFamily="2" charset="0"/>
              </a:rPr>
              <a:t>Nuori työelämän ensimetreillä</a:t>
            </a:r>
          </a:p>
          <a:p>
            <a:pPr marL="457200" lvl="1" indent="0" rtl="0" fontAlgn="base">
              <a:spcBef>
                <a:spcPts val="0"/>
              </a:spcBef>
              <a:spcAft>
                <a:spcPts val="0"/>
              </a:spcAft>
              <a:buNone/>
            </a:pPr>
            <a:endParaRPr lang="fi-FI" b="0" u="none" strike="noStrike" dirty="0">
              <a:solidFill>
                <a:srgbClr val="009132"/>
              </a:solidFill>
              <a:effectLst/>
              <a:latin typeface="Montserrat" panose="00000500000000000000" pitchFamily="2" charset="0"/>
            </a:endParaRPr>
          </a:p>
          <a:p>
            <a:pPr marL="7144" indent="0" rtl="0" fontAlgn="base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 b="0" u="none" strike="noStrike" dirty="0">
                <a:solidFill>
                  <a:srgbClr val="161514"/>
                </a:solidFill>
                <a:effectLst/>
                <a:latin typeface="Montserrat" panose="00000500000000000000" pitchFamily="2" charset="0"/>
              </a:rPr>
              <a:t>Välilliset kohderyhmät</a:t>
            </a:r>
            <a:endParaRPr lang="fi-FI" sz="1800" b="0" u="none" strike="noStrike" dirty="0">
              <a:solidFill>
                <a:srgbClr val="009132"/>
              </a:solidFill>
              <a:effectLst/>
              <a:latin typeface="Montserrat" panose="00000500000000000000" pitchFamily="2" charset="0"/>
            </a:endParaRPr>
          </a:p>
          <a:p>
            <a:pPr marL="457200" lvl="1" indent="0" rtl="0" fontAlgn="base">
              <a:spcBef>
                <a:spcPts val="0"/>
              </a:spcBef>
              <a:spcAft>
                <a:spcPts val="0"/>
              </a:spcAft>
              <a:buNone/>
            </a:pPr>
            <a:r>
              <a:rPr lang="fi-FI" dirty="0">
                <a:solidFill>
                  <a:srgbClr val="161514"/>
                </a:solidFill>
                <a:latin typeface="Montserrat" panose="00000500000000000000" pitchFamily="2" charset="0"/>
              </a:rPr>
              <a:t>c</a:t>
            </a:r>
            <a:r>
              <a:rPr lang="fi-FI" b="0" u="none" strike="noStrike" dirty="0">
                <a:solidFill>
                  <a:srgbClr val="161514"/>
                </a:solidFill>
                <a:effectLst/>
                <a:latin typeface="Montserrat" panose="00000500000000000000" pitchFamily="2" charset="0"/>
              </a:rPr>
              <a:t>) Ammattiliiton edustaja, joka on ensilinjassa kohtaamassa</a:t>
            </a:r>
            <a:br>
              <a:rPr lang="fi-FI" b="0" u="none" strike="noStrike" dirty="0">
                <a:solidFill>
                  <a:srgbClr val="161514"/>
                </a:solidFill>
                <a:effectLst/>
                <a:latin typeface="Montserrat" panose="00000500000000000000" pitchFamily="2" charset="0"/>
              </a:rPr>
            </a:br>
            <a:r>
              <a:rPr lang="fi-FI" b="0" u="none" strike="noStrike" dirty="0">
                <a:solidFill>
                  <a:srgbClr val="161514"/>
                </a:solidFill>
                <a:effectLst/>
                <a:latin typeface="Montserrat" panose="00000500000000000000" pitchFamily="2" charset="0"/>
              </a:rPr>
              <a:t>     heikossa</a:t>
            </a:r>
            <a:r>
              <a:rPr lang="fi-FI" dirty="0">
                <a:solidFill>
                  <a:srgbClr val="161514"/>
                </a:solidFill>
                <a:latin typeface="Montserrat" panose="00000500000000000000" pitchFamily="2" charset="0"/>
              </a:rPr>
              <a:t> </a:t>
            </a:r>
            <a:r>
              <a:rPr lang="fi-FI" b="0" u="none" strike="noStrike" dirty="0">
                <a:solidFill>
                  <a:srgbClr val="161514"/>
                </a:solidFill>
                <a:effectLst/>
                <a:latin typeface="Montserrat" panose="00000500000000000000" pitchFamily="2" charset="0"/>
              </a:rPr>
              <a:t>työmarkkina-asemassa olevaa (luottamushenkilö,</a:t>
            </a:r>
            <a:br>
              <a:rPr lang="fi-FI" b="0" u="none" strike="noStrike" dirty="0">
                <a:solidFill>
                  <a:srgbClr val="161514"/>
                </a:solidFill>
                <a:effectLst/>
                <a:latin typeface="Montserrat" panose="00000500000000000000" pitchFamily="2" charset="0"/>
              </a:rPr>
            </a:br>
            <a:r>
              <a:rPr lang="fi-FI" b="0" u="none" strike="noStrike" dirty="0">
                <a:solidFill>
                  <a:srgbClr val="161514"/>
                </a:solidFill>
                <a:effectLst/>
                <a:latin typeface="Montserrat" panose="00000500000000000000" pitchFamily="2" charset="0"/>
              </a:rPr>
              <a:t>     asiantuntija)</a:t>
            </a:r>
            <a:endParaRPr lang="fi-FI" b="0" u="none" strike="noStrike" dirty="0">
              <a:solidFill>
                <a:srgbClr val="009132"/>
              </a:solidFill>
              <a:effectLst/>
              <a:latin typeface="Montserrat" panose="00000500000000000000" pitchFamily="2" charset="0"/>
            </a:endParaRPr>
          </a:p>
          <a:p>
            <a:pPr marL="457200" lvl="1" indent="0" rtl="0" fontAlgn="base">
              <a:spcBef>
                <a:spcPts val="0"/>
              </a:spcBef>
              <a:spcAft>
                <a:spcPts val="0"/>
              </a:spcAft>
              <a:buNone/>
            </a:pPr>
            <a:r>
              <a:rPr lang="fi-FI" dirty="0">
                <a:solidFill>
                  <a:srgbClr val="161514"/>
                </a:solidFill>
                <a:latin typeface="Montserrat" panose="00000500000000000000" pitchFamily="2" charset="0"/>
              </a:rPr>
              <a:t>d</a:t>
            </a:r>
            <a:r>
              <a:rPr lang="fi-FI" b="0" u="none" strike="noStrike" dirty="0">
                <a:solidFill>
                  <a:srgbClr val="161514"/>
                </a:solidFill>
                <a:effectLst/>
                <a:latin typeface="Montserrat" panose="00000500000000000000" pitchFamily="2" charset="0"/>
              </a:rPr>
              <a:t>) Maahanmuuttaja- tai muu järjestö, jolla on palveluja maahan</a:t>
            </a:r>
            <a:br>
              <a:rPr lang="fi-FI" b="0" u="none" strike="noStrike" dirty="0">
                <a:solidFill>
                  <a:srgbClr val="161514"/>
                </a:solidFill>
                <a:effectLst/>
                <a:latin typeface="Montserrat" panose="00000500000000000000" pitchFamily="2" charset="0"/>
              </a:rPr>
            </a:br>
            <a:r>
              <a:rPr lang="fi-FI" b="0" u="none" strike="noStrike" dirty="0">
                <a:solidFill>
                  <a:srgbClr val="161514"/>
                </a:solidFill>
                <a:effectLst/>
                <a:latin typeface="Montserrat" panose="00000500000000000000" pitchFamily="2" charset="0"/>
              </a:rPr>
              <a:t>     muuttaneille ja/tai nuorille</a:t>
            </a:r>
            <a:endParaRPr lang="fi-FI" b="0" u="none" strike="noStrike" dirty="0">
              <a:solidFill>
                <a:srgbClr val="009132"/>
              </a:solidFill>
              <a:effectLst/>
              <a:latin typeface="Montserrat" panose="00000500000000000000" pitchFamily="2" charset="0"/>
            </a:endParaRPr>
          </a:p>
          <a:p>
            <a:pPr marL="7144" indent="0">
              <a:buNone/>
            </a:pPr>
            <a:br>
              <a:rPr lang="fi-FI" sz="1800" dirty="0">
                <a:latin typeface="Montserrat" panose="00000500000000000000" pitchFamily="2" charset="0"/>
              </a:rPr>
            </a:br>
            <a:r>
              <a:rPr lang="fi-FI" sz="1400" dirty="0">
                <a:latin typeface="Montserrat" panose="00000500000000000000" pitchFamily="2" charset="0"/>
              </a:rPr>
              <a:t>Palvelua voivat hyödyntää myös mm. oppilaitokset, TE-palvelut, Ohjaamo-verkosto, </a:t>
            </a:r>
            <a:br>
              <a:rPr lang="fi-FI" sz="1400" dirty="0">
                <a:latin typeface="Montserrat" panose="00000500000000000000" pitchFamily="2" charset="0"/>
              </a:rPr>
            </a:br>
            <a:r>
              <a:rPr lang="fi-FI" sz="1400" dirty="0">
                <a:latin typeface="Montserrat" panose="00000500000000000000" pitchFamily="2" charset="0"/>
              </a:rPr>
              <a:t>muut työelämäteemoja käsittelevät neuvonta- ja palvelupisteet, työsuojeluvaltuutetut </a:t>
            </a:r>
            <a:br>
              <a:rPr lang="fi-FI" sz="1400" dirty="0">
                <a:latin typeface="Montserrat" panose="00000500000000000000" pitchFamily="2" charset="0"/>
              </a:rPr>
            </a:br>
            <a:r>
              <a:rPr lang="fi-FI" sz="1400" dirty="0">
                <a:latin typeface="Montserrat" panose="00000500000000000000" pitchFamily="2" charset="0"/>
              </a:rPr>
              <a:t>tai muut monikielistä työelämätietoa oman työn tukena tarvitsevat.</a:t>
            </a:r>
            <a:endParaRPr lang="fi-FI" sz="18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7254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B0CE9D5-7A71-4B27-A011-DE8670C2C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8835" y="590499"/>
            <a:ext cx="2924879" cy="1438046"/>
          </a:xfrm>
        </p:spPr>
        <p:txBody>
          <a:bodyPr>
            <a:noAutofit/>
          </a:bodyPr>
          <a:lstStyle/>
          <a:p>
            <a:pPr algn="r"/>
            <a:r>
              <a:rPr lang="en-US" sz="1800" dirty="0" err="1">
                <a:solidFill>
                  <a:srgbClr val="FF0000"/>
                </a:solidFill>
              </a:rPr>
              <a:t>Uuden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palvelun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taustalla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SAK:n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työsuhdeneuvonnan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kehittämishanke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>2021-2022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chemeClr val="tx2">
                    <a:lumMod val="75000"/>
                  </a:schemeClr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093B3390-EA3E-4C83-B071-F62945546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465" y="2027007"/>
            <a:ext cx="3188809" cy="2734405"/>
          </a:xfrm>
          <a:prstGeom prst="rect">
            <a:avLst/>
          </a:prstGeom>
          <a:noFill/>
        </p:spPr>
      </p:pic>
      <p:sp>
        <p:nvSpPr>
          <p:cNvPr id="4" name="Suorakulmio 3">
            <a:extLst>
              <a:ext uri="{FF2B5EF4-FFF2-40B4-BE49-F238E27FC236}">
                <a16:creationId xmlns:a16="http://schemas.microsoft.com/office/drawing/2014/main" id="{53AB5D9A-2630-4735-BE9E-1ACDFC4643B7}"/>
              </a:ext>
            </a:extLst>
          </p:cNvPr>
          <p:cNvSpPr/>
          <p:nvPr/>
        </p:nvSpPr>
        <p:spPr>
          <a:xfrm>
            <a:off x="7786914" y="5080000"/>
            <a:ext cx="1066800" cy="48848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Puhekupla: Soikea 4">
            <a:extLst>
              <a:ext uri="{FF2B5EF4-FFF2-40B4-BE49-F238E27FC236}">
                <a16:creationId xmlns:a16="http://schemas.microsoft.com/office/drawing/2014/main" id="{D0E2D28E-2852-4F54-9CCE-7CBA14E70B16}"/>
              </a:ext>
            </a:extLst>
          </p:cNvPr>
          <p:cNvSpPr/>
          <p:nvPr/>
        </p:nvSpPr>
        <p:spPr>
          <a:xfrm>
            <a:off x="6659328" y="1928678"/>
            <a:ext cx="2255172" cy="1163081"/>
          </a:xfrm>
          <a:prstGeom prst="wedgeEllipseCallout">
            <a:avLst>
              <a:gd name="adj1" fmla="val 27421"/>
              <a:gd name="adj2" fmla="val -6519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 sz="1200" dirty="0"/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21540211-8B7B-4A87-B08C-184D4B78A389}"/>
              </a:ext>
            </a:extLst>
          </p:cNvPr>
          <p:cNvSpPr txBox="1"/>
          <p:nvPr/>
        </p:nvSpPr>
        <p:spPr>
          <a:xfrm>
            <a:off x="6385170" y="3163530"/>
            <a:ext cx="264326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fi-FI" sz="1200" dirty="0"/>
              <a:t>Vuoden 2021 aikana 10 työpajaa </a:t>
            </a:r>
            <a:br>
              <a:rPr lang="fi-FI" sz="1200" dirty="0"/>
            </a:br>
            <a:r>
              <a:rPr lang="fi-FI" sz="1200" dirty="0"/>
              <a:t>eri kohderyhmien kanssa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i-FI" sz="1200" dirty="0"/>
              <a:t>Yhteistyötä myös mm. maahan muuttaneita kohtaavien </a:t>
            </a:r>
            <a:br>
              <a:rPr lang="fi-FI" sz="1200" dirty="0"/>
            </a:br>
            <a:r>
              <a:rPr lang="fi-FI" sz="1200" dirty="0"/>
              <a:t>järjestöjen kanssa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i-FI" sz="1200" dirty="0"/>
              <a:t>Samaan aikaan hankkeessa </a:t>
            </a:r>
            <a:br>
              <a:rPr lang="fi-FI" sz="1200" dirty="0"/>
            </a:br>
            <a:r>
              <a:rPr lang="fi-FI" sz="1200" dirty="0"/>
              <a:t>koulutettiin haastavassa työmarkkina-asemassa olevia: havainnot hyödynnetty myös sieltä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i-FI" sz="1200" dirty="0"/>
              <a:t>Työ- ja elinkeinoministeriön rahoitusta palvelun kehittämiseen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EBEFEFB5-0CC0-451E-8642-9F89CA8931FF}"/>
              </a:ext>
            </a:extLst>
          </p:cNvPr>
          <p:cNvSpPr txBox="1"/>
          <p:nvPr/>
        </p:nvSpPr>
        <p:spPr>
          <a:xfrm>
            <a:off x="6659328" y="2267529"/>
            <a:ext cx="2272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600" dirty="0">
                <a:solidFill>
                  <a:schemeClr val="accent1"/>
                </a:solidFill>
              </a:rPr>
              <a:t>Palvelumuotoilullinen yhteiskehittäminen</a:t>
            </a:r>
          </a:p>
        </p:txBody>
      </p:sp>
    </p:spTree>
    <p:extLst>
      <p:ext uri="{BB962C8B-B14F-4D97-AF65-F5344CB8AC3E}">
        <p14:creationId xmlns:p14="http://schemas.microsoft.com/office/powerpoint/2010/main" val="35224521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925BE001-2D04-4458-B1A9-D52635A4A4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489"/>
          <a:stretch/>
        </p:blipFill>
        <p:spPr>
          <a:xfrm>
            <a:off x="2035161" y="2789"/>
            <a:ext cx="7262036" cy="5712211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41142539-129D-48C9-B5FE-C7A86FDE9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612" y="212650"/>
            <a:ext cx="1776549" cy="1323753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88713168-BA50-4EFA-A4B3-B35E5D3FF293}"/>
              </a:ext>
            </a:extLst>
          </p:cNvPr>
          <p:cNvSpPr txBox="1"/>
          <p:nvPr/>
        </p:nvSpPr>
        <p:spPr>
          <a:xfrm>
            <a:off x="198782" y="1637894"/>
            <a:ext cx="1707035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fi-FI" sz="1000" b="0" i="0" u="none" strike="noStrike" dirty="0">
                <a:solidFill>
                  <a:srgbClr val="161514"/>
                </a:solidFill>
                <a:effectLst/>
                <a:latin typeface="DM Sans"/>
              </a:rPr>
              <a:t>Tunnetko oikeutesi työelämässä?</a:t>
            </a:r>
            <a:br>
              <a:rPr lang="fi-FI" sz="1000" b="0" i="0" u="none" strike="noStrike" dirty="0">
                <a:solidFill>
                  <a:srgbClr val="161514"/>
                </a:solidFill>
                <a:effectLst/>
                <a:latin typeface="DM Sans"/>
              </a:rPr>
            </a:br>
            <a:endParaRPr lang="fi-FI" sz="1000" dirty="0">
              <a:solidFill>
                <a:srgbClr val="161514"/>
              </a:solidFill>
              <a:latin typeface="DM Sans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fi-FI" sz="1000" b="1" i="1" u="none" strike="noStrike" dirty="0">
                <a:solidFill>
                  <a:srgbClr val="161514"/>
                </a:solidFill>
                <a:effectLst/>
                <a:latin typeface="DM Sans"/>
              </a:rPr>
              <a:t>Työelämän pelisäännöt</a:t>
            </a:r>
            <a:br>
              <a:rPr lang="fi-FI" sz="1000" b="1" i="1" u="none" strike="noStrike" dirty="0">
                <a:solidFill>
                  <a:srgbClr val="161514"/>
                </a:solidFill>
                <a:effectLst/>
                <a:latin typeface="DM Sans"/>
              </a:rPr>
            </a:br>
            <a:r>
              <a:rPr lang="fi-FI" sz="1000" b="1" i="1" u="none" strike="noStrike" dirty="0">
                <a:solidFill>
                  <a:srgbClr val="161514"/>
                </a:solidFill>
                <a:effectLst/>
                <a:latin typeface="DM Sans"/>
              </a:rPr>
              <a:t>-palvelusta löydät suomalaisen työelämän perusasiat kansantajuisesti</a:t>
            </a:r>
            <a:r>
              <a:rPr lang="fi-FI" sz="1000" b="1" i="1" dirty="0">
                <a:solidFill>
                  <a:srgbClr val="161514"/>
                </a:solidFill>
                <a:latin typeface="DM Sans"/>
              </a:rPr>
              <a:t> ja </a:t>
            </a:r>
            <a:r>
              <a:rPr lang="fi-FI" sz="1000" b="1" i="1" u="none" strike="noStrike" dirty="0">
                <a:solidFill>
                  <a:srgbClr val="161514"/>
                </a:solidFill>
                <a:effectLst/>
                <a:latin typeface="DM Sans"/>
              </a:rPr>
              <a:t>omalla äidinkielelläsi.</a:t>
            </a:r>
            <a:endParaRPr lang="fi-FI" sz="1000" b="1" i="0" u="none" strike="noStrike" dirty="0">
              <a:solidFill>
                <a:srgbClr val="161514"/>
              </a:solidFill>
              <a:effectLst/>
              <a:latin typeface="DM Sans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br>
              <a:rPr lang="fi-FI" sz="1000" b="0" i="0" u="none" strike="noStrike" dirty="0">
                <a:solidFill>
                  <a:srgbClr val="161514"/>
                </a:solidFill>
                <a:effectLst/>
                <a:latin typeface="DM Sans"/>
              </a:rPr>
            </a:br>
            <a:r>
              <a:rPr lang="fi-FI" sz="1000" b="0" i="0" u="none" strike="noStrike" dirty="0">
                <a:solidFill>
                  <a:srgbClr val="161514"/>
                </a:solidFill>
                <a:effectLst/>
                <a:latin typeface="DM Sans"/>
              </a:rPr>
              <a:t>Tarve auttaa muita?</a:t>
            </a:r>
            <a:br>
              <a:rPr lang="fi-FI" sz="1000" dirty="0">
                <a:solidFill>
                  <a:srgbClr val="161514"/>
                </a:solidFill>
                <a:latin typeface="DM Sans"/>
              </a:rPr>
            </a:br>
            <a:br>
              <a:rPr lang="fi-FI" sz="1000" dirty="0">
                <a:solidFill>
                  <a:srgbClr val="161514"/>
                </a:solidFill>
                <a:latin typeface="DM Sans"/>
              </a:rPr>
            </a:br>
            <a:r>
              <a:rPr lang="fi-FI" sz="1000" b="1" i="1" u="none" strike="noStrike" dirty="0">
                <a:solidFill>
                  <a:srgbClr val="161514"/>
                </a:solidFill>
                <a:effectLst/>
                <a:latin typeface="DM Sans"/>
              </a:rPr>
              <a:t>Saat palvelusta tietoa auttamistehtäväsi avuksi, esimerkiksi eri kielillä.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endParaRPr lang="fi-FI" sz="1000" i="1" dirty="0">
              <a:solidFill>
                <a:srgbClr val="161514"/>
              </a:solidFill>
              <a:latin typeface="DM Sans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fi-FI" sz="1000" b="0" u="none" strike="noStrike" dirty="0">
                <a:solidFill>
                  <a:srgbClr val="161514"/>
                </a:solidFill>
                <a:effectLst/>
                <a:latin typeface="DM Sans"/>
              </a:rPr>
              <a:t>Tarve saada apua juuri sinun ajankohtaiseen työelämän haasteeseen?</a:t>
            </a:r>
            <a:br>
              <a:rPr lang="fi-FI" sz="1000" b="0" u="none" strike="noStrike" dirty="0">
                <a:solidFill>
                  <a:srgbClr val="161514"/>
                </a:solidFill>
                <a:effectLst/>
                <a:latin typeface="DM Sans"/>
              </a:rPr>
            </a:br>
            <a:br>
              <a:rPr lang="fi-FI" sz="1000" b="0" i="0" u="none" strike="noStrike" dirty="0">
                <a:solidFill>
                  <a:srgbClr val="161514"/>
                </a:solidFill>
                <a:effectLst/>
                <a:latin typeface="DM Sans"/>
              </a:rPr>
            </a:br>
            <a:r>
              <a:rPr lang="fi-FI" sz="1000" b="1" i="1" u="none" strike="noStrike" dirty="0">
                <a:solidFill>
                  <a:srgbClr val="161514"/>
                </a:solidFill>
                <a:effectLst/>
                <a:latin typeface="DM Sans"/>
              </a:rPr>
              <a:t>Palvelusta selviää, mitkä säännökset koskevat juuri sinua ja saat vastauksia kysymyksiisi</a:t>
            </a:r>
            <a:r>
              <a:rPr lang="fi-FI" sz="1000" b="1" dirty="0">
                <a:solidFill>
                  <a:srgbClr val="161514"/>
                </a:solidFill>
                <a:latin typeface="DM Sans"/>
              </a:rPr>
              <a:t>.</a:t>
            </a:r>
            <a:endParaRPr lang="fi-FI" sz="1000" b="1" i="0" u="none" strike="noStrike" dirty="0">
              <a:solidFill>
                <a:srgbClr val="161514"/>
              </a:solidFill>
              <a:effectLst/>
              <a:latin typeface="DM Sans"/>
            </a:endParaRPr>
          </a:p>
          <a:p>
            <a:endParaRPr lang="fi-FI" sz="800" dirty="0"/>
          </a:p>
        </p:txBody>
      </p:sp>
    </p:spTree>
    <p:extLst>
      <p:ext uri="{BB962C8B-B14F-4D97-AF65-F5344CB8AC3E}">
        <p14:creationId xmlns:p14="http://schemas.microsoft.com/office/powerpoint/2010/main" val="32122460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uorakulmio 56">
            <a:extLst>
              <a:ext uri="{FF2B5EF4-FFF2-40B4-BE49-F238E27FC236}">
                <a16:creationId xmlns:a16="http://schemas.microsoft.com/office/drawing/2014/main" id="{FBC68DA4-4ADC-4364-B459-BB06512330A3}"/>
              </a:ext>
            </a:extLst>
          </p:cNvPr>
          <p:cNvSpPr/>
          <p:nvPr/>
        </p:nvSpPr>
        <p:spPr>
          <a:xfrm>
            <a:off x="0" y="5133975"/>
            <a:ext cx="9144000" cy="581025"/>
          </a:xfrm>
          <a:prstGeom prst="rect">
            <a:avLst/>
          </a:prstGeom>
          <a:solidFill>
            <a:srgbClr val="46BAC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58" name="Ryhmä 57">
            <a:extLst>
              <a:ext uri="{FF2B5EF4-FFF2-40B4-BE49-F238E27FC236}">
                <a16:creationId xmlns:a16="http://schemas.microsoft.com/office/drawing/2014/main" id="{F9754323-AE21-4FDD-A9BE-E00506762E5E}"/>
              </a:ext>
            </a:extLst>
          </p:cNvPr>
          <p:cNvGrpSpPr/>
          <p:nvPr/>
        </p:nvGrpSpPr>
        <p:grpSpPr>
          <a:xfrm>
            <a:off x="841472" y="74839"/>
            <a:ext cx="7461056" cy="5715000"/>
            <a:chOff x="841472" y="112939"/>
            <a:chExt cx="7461056" cy="5715000"/>
          </a:xfrm>
        </p:grpSpPr>
        <p:pic>
          <p:nvPicPr>
            <p:cNvPr id="51" name="Kuva 50">
              <a:extLst>
                <a:ext uri="{FF2B5EF4-FFF2-40B4-BE49-F238E27FC236}">
                  <a16:creationId xmlns:a16="http://schemas.microsoft.com/office/drawing/2014/main" id="{F6940071-173B-4F1E-A011-6361DCF2AD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863" t="7389" r="7128" b="12916"/>
            <a:stretch/>
          </p:blipFill>
          <p:spPr>
            <a:xfrm rot="21318650">
              <a:off x="841472" y="112939"/>
              <a:ext cx="7461056" cy="5715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3" name="Tekstiruutu 52">
              <a:extLst>
                <a:ext uri="{FF2B5EF4-FFF2-40B4-BE49-F238E27FC236}">
                  <a16:creationId xmlns:a16="http://schemas.microsoft.com/office/drawing/2014/main" id="{5E129524-0AD0-4FB8-8D2D-6EF1D850A8E0}"/>
                </a:ext>
              </a:extLst>
            </p:cNvPr>
            <p:cNvSpPr txBox="1"/>
            <p:nvPr/>
          </p:nvSpPr>
          <p:spPr>
            <a:xfrm rot="21318650">
              <a:off x="4516240" y="1722582"/>
              <a:ext cx="2116183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i-FI" sz="1200" dirty="0">
                  <a:solidFill>
                    <a:srgbClr val="C00000"/>
                  </a:solidFill>
                  <a:latin typeface="Montserrat SemiBold" panose="00000700000000000000" pitchFamily="2" charset="0"/>
                </a:rPr>
                <a:t>työelämänpelisäännöt.fi</a:t>
              </a:r>
            </a:p>
          </p:txBody>
        </p:sp>
        <p:sp>
          <p:nvSpPr>
            <p:cNvPr id="54" name="Tekstiruutu 53">
              <a:extLst>
                <a:ext uri="{FF2B5EF4-FFF2-40B4-BE49-F238E27FC236}">
                  <a16:creationId xmlns:a16="http://schemas.microsoft.com/office/drawing/2014/main" id="{D4BE8D93-463A-4087-8488-BB8832198EA5}"/>
                </a:ext>
              </a:extLst>
            </p:cNvPr>
            <p:cNvSpPr txBox="1"/>
            <p:nvPr/>
          </p:nvSpPr>
          <p:spPr>
            <a:xfrm rot="21318650">
              <a:off x="4474311" y="1176071"/>
              <a:ext cx="2116183" cy="6258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i-FI" spc="-20" dirty="0">
                  <a:solidFill>
                    <a:schemeClr val="bg2">
                      <a:lumMod val="50000"/>
                    </a:schemeClr>
                  </a:solidFill>
                  <a:latin typeface="Montserrat SemiBold" panose="00000700000000000000" pitchFamily="2" charset="0"/>
                </a:rPr>
                <a:t>Työelämätietoa </a:t>
              </a:r>
            </a:p>
            <a:p>
              <a:pPr>
                <a:lnSpc>
                  <a:spcPts val="2000"/>
                </a:lnSpc>
              </a:pPr>
              <a:r>
                <a:rPr lang="fi-FI" spc="-20" dirty="0">
                  <a:solidFill>
                    <a:schemeClr val="bg2">
                      <a:lumMod val="50000"/>
                    </a:schemeClr>
                  </a:solidFill>
                  <a:latin typeface="Montserrat SemiBold" panose="00000700000000000000" pitchFamily="2" charset="0"/>
                </a:rPr>
                <a:t>23 eri kielellä!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44571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>
            <a:extLst>
              <a:ext uri="{FF2B5EF4-FFF2-40B4-BE49-F238E27FC236}">
                <a16:creationId xmlns:a16="http://schemas.microsoft.com/office/drawing/2014/main" id="{903DE597-4C87-4AF8-A06F-7212547ECAAE}"/>
              </a:ext>
            </a:extLst>
          </p:cNvPr>
          <p:cNvSpPr/>
          <p:nvPr/>
        </p:nvSpPr>
        <p:spPr>
          <a:xfrm>
            <a:off x="6554285" y="0"/>
            <a:ext cx="2292160" cy="4838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21F04261-9770-41E6-9106-7F1BA17EAA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3843" y="740453"/>
            <a:ext cx="7695152" cy="707347"/>
          </a:xfrm>
        </p:spPr>
        <p:txBody>
          <a:bodyPr>
            <a:normAutofit fontScale="92500"/>
          </a:bodyPr>
          <a:lstStyle/>
          <a:p>
            <a:r>
              <a:rPr lang="fi-FI" dirty="0">
                <a:solidFill>
                  <a:schemeClr val="accent5"/>
                </a:solidFill>
              </a:rPr>
              <a:t>Työelämän ABC – 100 000 merkkiä työelämätietoa</a:t>
            </a:r>
            <a:endParaRPr lang="fi-FI" dirty="0"/>
          </a:p>
        </p:txBody>
      </p:sp>
      <p:pic>
        <p:nvPicPr>
          <p:cNvPr id="8" name="Kuva 7" descr="Kuva, joka sisältää kohteen teksti&#10;&#10;Kuvaus luotu automaattisesti">
            <a:hlinkClick r:id="rId2"/>
            <a:extLst>
              <a:ext uri="{FF2B5EF4-FFF2-40B4-BE49-F238E27FC236}">
                <a16:creationId xmlns:a16="http://schemas.microsoft.com/office/drawing/2014/main" id="{1E1A99D7-3C59-40FF-8E1C-B787D0AA9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6200" y="1094633"/>
            <a:ext cx="2914826" cy="43320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 fov="2100000">
              <a:rot lat="20400000" lon="1200000" rev="21000000"/>
            </a:camera>
            <a:lightRig rig="threePt" dir="t"/>
          </a:scene3d>
          <a:sp3d contourW="6350" prstMaterial="matte">
            <a:bevelT w="82550" h="82550"/>
            <a:contourClr>
              <a:srgbClr val="969696"/>
            </a:contourClr>
          </a:sp3d>
        </p:spPr>
      </p:pic>
      <p:sp>
        <p:nvSpPr>
          <p:cNvPr id="12" name="Suorakulmio 11">
            <a:extLst>
              <a:ext uri="{FF2B5EF4-FFF2-40B4-BE49-F238E27FC236}">
                <a16:creationId xmlns:a16="http://schemas.microsoft.com/office/drawing/2014/main" id="{07B34228-2CBD-4549-B881-03C1C77107DE}"/>
              </a:ext>
            </a:extLst>
          </p:cNvPr>
          <p:cNvSpPr/>
          <p:nvPr/>
        </p:nvSpPr>
        <p:spPr>
          <a:xfrm>
            <a:off x="109778" y="5113538"/>
            <a:ext cx="2292160" cy="601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Tekstin paikkamerkki 2">
            <a:extLst>
              <a:ext uri="{FF2B5EF4-FFF2-40B4-BE49-F238E27FC236}">
                <a16:creationId xmlns:a16="http://schemas.microsoft.com/office/drawing/2014/main" id="{1A9A2BA0-0EDC-47B9-AABA-2BF77C1C7768}"/>
              </a:ext>
            </a:extLst>
          </p:cNvPr>
          <p:cNvSpPr txBox="1">
            <a:spLocks/>
          </p:cNvSpPr>
          <p:nvPr/>
        </p:nvSpPr>
        <p:spPr>
          <a:xfrm>
            <a:off x="522686" y="1717146"/>
            <a:ext cx="4954190" cy="340915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72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800" dirty="0">
                <a:latin typeface="Montserrat" panose="00000500000000000000" pitchFamily="2" charset="0"/>
              </a:rPr>
              <a:t>Luotettavaa tietoa työelämän </a:t>
            </a:r>
            <a:br>
              <a:rPr lang="fi-FI" sz="1800" dirty="0">
                <a:latin typeface="Montserrat" panose="00000500000000000000" pitchFamily="2" charset="0"/>
              </a:rPr>
            </a:br>
            <a:r>
              <a:rPr lang="fi-FI" sz="1800" dirty="0">
                <a:latin typeface="Montserrat" panose="00000500000000000000" pitchFamily="2" charset="0"/>
              </a:rPr>
              <a:t>oikeuksista ja velvollisuuksista sekä </a:t>
            </a:r>
            <a:br>
              <a:rPr lang="fi-FI" sz="1800" dirty="0">
                <a:latin typeface="Montserrat" panose="00000500000000000000" pitchFamily="2" charset="0"/>
              </a:rPr>
            </a:br>
            <a:r>
              <a:rPr lang="fi-FI" sz="1800" dirty="0">
                <a:latin typeface="Montserrat" panose="00000500000000000000" pitchFamily="2" charset="0"/>
              </a:rPr>
              <a:t>suomalaisista työmarkkinoista.</a:t>
            </a:r>
          </a:p>
          <a:p>
            <a:endParaRPr lang="fi-FI" sz="1800" dirty="0"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>
                <a:latin typeface="Montserrat" panose="00000500000000000000" pitchFamily="2" charset="0"/>
              </a:rPr>
              <a:t>Selkeästi ilmaistuna ja omalla äidinkielellä.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>
                <a:latin typeface="Montserrat" panose="00000500000000000000" pitchFamily="2" charset="0"/>
              </a:rPr>
              <a:t>Ajantasaistetaan lakien ja säädösten muuttuessa.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>
                <a:latin typeface="Montserrat" panose="00000500000000000000" pitchFamily="2" charset="0"/>
              </a:rPr>
              <a:t>Viittaamalla lähteeseen vapaasti hyödynnettävissä.</a:t>
            </a:r>
          </a:p>
          <a:p>
            <a:endParaRPr lang="fi-FI" sz="1800" dirty="0">
              <a:latin typeface="Montserrat" panose="00000500000000000000" pitchFamily="2" charset="0"/>
            </a:endParaRPr>
          </a:p>
          <a:p>
            <a:r>
              <a:rPr lang="fi-FI" sz="1800" dirty="0">
                <a:latin typeface="Montserrat"/>
              </a:rPr>
              <a:t>Tulossa 2022: </a:t>
            </a:r>
          </a:p>
          <a:p>
            <a:pPr marL="285750" indent="-285750">
              <a:buFont typeface="Arial"/>
              <a:buChar char="•"/>
            </a:pPr>
            <a:r>
              <a:rPr lang="fi-FI" sz="1800" dirty="0">
                <a:latin typeface="Montserrat"/>
              </a:rPr>
              <a:t>   Työelämän ABC oppitunti</a:t>
            </a:r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1800" dirty="0">
              <a:latin typeface="Montserrat" panose="00000500000000000000" pitchFamily="2" charset="0"/>
            </a:endParaRP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DB663435-33D5-44EE-9FCD-7BC524284DF1}"/>
              </a:ext>
            </a:extLst>
          </p:cNvPr>
          <p:cNvSpPr txBox="1"/>
          <p:nvPr/>
        </p:nvSpPr>
        <p:spPr>
          <a:xfrm>
            <a:off x="521943" y="1120351"/>
            <a:ext cx="4911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>
                <a:solidFill>
                  <a:schemeClr val="bg1">
                    <a:lumMod val="5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https://tyoelamanpelisaannot.fi/tyoelaman-abc/</a:t>
            </a:r>
            <a:endParaRPr lang="fi-FI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3245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>
            <a:extLst>
              <a:ext uri="{FF2B5EF4-FFF2-40B4-BE49-F238E27FC236}">
                <a16:creationId xmlns:a16="http://schemas.microsoft.com/office/drawing/2014/main" id="{903DE597-4C87-4AF8-A06F-7212547ECAAE}"/>
              </a:ext>
            </a:extLst>
          </p:cNvPr>
          <p:cNvSpPr/>
          <p:nvPr/>
        </p:nvSpPr>
        <p:spPr>
          <a:xfrm>
            <a:off x="6554285" y="0"/>
            <a:ext cx="2292160" cy="4838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21F04261-9770-41E6-9106-7F1BA17EAA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3843" y="740453"/>
            <a:ext cx="7695152" cy="707347"/>
          </a:xfrm>
        </p:spPr>
        <p:txBody>
          <a:bodyPr>
            <a:normAutofit fontScale="92500"/>
          </a:bodyPr>
          <a:lstStyle/>
          <a:p>
            <a:r>
              <a:rPr lang="fi-FI" dirty="0">
                <a:solidFill>
                  <a:schemeClr val="accent5"/>
                </a:solidFill>
              </a:rPr>
              <a:t>Työelämän ABC – 100 000 merkkiä työelämätietoa</a:t>
            </a:r>
            <a:endParaRPr lang="fi-FI" dirty="0"/>
          </a:p>
        </p:txBody>
      </p:sp>
      <p:pic>
        <p:nvPicPr>
          <p:cNvPr id="10" name="Kuva 9">
            <a:hlinkClick r:id="rId2"/>
            <a:extLst>
              <a:ext uri="{FF2B5EF4-FFF2-40B4-BE49-F238E27FC236}">
                <a16:creationId xmlns:a16="http://schemas.microsoft.com/office/drawing/2014/main" id="{62DE370F-009C-49AB-B8F5-E680D40A1D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7653" y="4272454"/>
            <a:ext cx="798578" cy="958145"/>
          </a:xfrm>
          <a:prstGeom prst="rect">
            <a:avLst/>
          </a:prstGeom>
        </p:spPr>
      </p:pic>
      <p:sp>
        <p:nvSpPr>
          <p:cNvPr id="12" name="Suorakulmio 11">
            <a:extLst>
              <a:ext uri="{FF2B5EF4-FFF2-40B4-BE49-F238E27FC236}">
                <a16:creationId xmlns:a16="http://schemas.microsoft.com/office/drawing/2014/main" id="{07B34228-2CBD-4549-B881-03C1C77107DE}"/>
              </a:ext>
            </a:extLst>
          </p:cNvPr>
          <p:cNvSpPr/>
          <p:nvPr/>
        </p:nvSpPr>
        <p:spPr>
          <a:xfrm>
            <a:off x="109778" y="5113538"/>
            <a:ext cx="2292160" cy="601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Tekstin paikkamerkki 2">
            <a:extLst>
              <a:ext uri="{FF2B5EF4-FFF2-40B4-BE49-F238E27FC236}">
                <a16:creationId xmlns:a16="http://schemas.microsoft.com/office/drawing/2014/main" id="{1A9A2BA0-0EDC-47B9-AABA-2BF77C1C7768}"/>
              </a:ext>
            </a:extLst>
          </p:cNvPr>
          <p:cNvSpPr txBox="1">
            <a:spLocks/>
          </p:cNvSpPr>
          <p:nvPr/>
        </p:nvSpPr>
        <p:spPr>
          <a:xfrm>
            <a:off x="301967" y="1488546"/>
            <a:ext cx="8060652" cy="340127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72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b="0" i="0" dirty="0">
                <a:solidFill>
                  <a:srgbClr val="000000"/>
                </a:solidFill>
                <a:effectLst/>
                <a:latin typeface="Montserrat"/>
              </a:rPr>
              <a:t>Laaja työelämän pelisäännöistä kertova tietosisältö </a:t>
            </a:r>
            <a:br>
              <a:rPr lang="fi-FI" sz="1800" b="0" i="0" dirty="0">
                <a:effectLst/>
                <a:latin typeface="Montserrat" panose="00000500000000000000" pitchFamily="2" charset="0"/>
              </a:rPr>
            </a:br>
            <a:r>
              <a:rPr lang="fi-FI" sz="1800" b="0" i="0" dirty="0">
                <a:solidFill>
                  <a:srgbClr val="000000"/>
                </a:solidFill>
                <a:effectLst/>
                <a:latin typeface="Montserrat"/>
              </a:rPr>
              <a:t>on </a:t>
            </a:r>
            <a:r>
              <a:rPr lang="fi-FI" sz="1800" dirty="0">
                <a:latin typeface="Montserrat"/>
              </a:rPr>
              <a:t>saatavilla </a:t>
            </a:r>
            <a:endParaRPr lang="fi-FI" dirty="0">
              <a:latin typeface="Montserra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600" dirty="0">
                <a:latin typeface="Montserrat"/>
              </a:rPr>
              <a:t>suomeksi</a:t>
            </a:r>
            <a:r>
              <a:rPr lang="fi-FI" sz="1600" dirty="0">
                <a:solidFill>
                  <a:srgbClr val="000000"/>
                </a:solidFill>
                <a:latin typeface="Montserrat"/>
              </a:rPr>
              <a:t> (työelämänpelisäännöt.fi)</a:t>
            </a:r>
            <a:endParaRPr lang="fi-FI" sz="1600" dirty="0">
              <a:latin typeface="Montserra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600" b="0" i="0" dirty="0">
                <a:solidFill>
                  <a:srgbClr val="000000"/>
                </a:solidFill>
                <a:effectLst/>
                <a:latin typeface="Montserrat"/>
              </a:rPr>
              <a:t>englanniksi (FairPlayAtWork.fi), </a:t>
            </a:r>
            <a:endParaRPr lang="fi-FI" sz="1600" dirty="0">
              <a:latin typeface="Montserra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600" b="0" i="0" dirty="0">
                <a:solidFill>
                  <a:srgbClr val="000000"/>
                </a:solidFill>
                <a:effectLst/>
                <a:latin typeface="Montserrat"/>
              </a:rPr>
              <a:t>ruotsiksi (arbetslivetsspelregler.fi), </a:t>
            </a:r>
            <a:endParaRPr lang="fi-FI" sz="1600" dirty="0">
              <a:latin typeface="Montserra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600" b="0" i="0" dirty="0">
                <a:solidFill>
                  <a:srgbClr val="000000"/>
                </a:solidFill>
                <a:effectLst/>
                <a:latin typeface="Montserrat"/>
              </a:rPr>
              <a:t>venäjäksi ja ukrainaksi (esim. kielivalikon kautta tai QR-koodilla, lyhytosoite suomenkieliselle etusivulle type.sak.fi).</a:t>
            </a:r>
            <a:br>
              <a:rPr lang="fi-FI" sz="1600" b="0" i="0" dirty="0">
                <a:solidFill>
                  <a:srgbClr val="000000"/>
                </a:solidFill>
                <a:effectLst/>
                <a:latin typeface="Montserrat"/>
              </a:rPr>
            </a:br>
            <a:endParaRPr lang="fi-FI" sz="1600" dirty="0">
              <a:solidFill>
                <a:srgbClr val="000000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>
                <a:latin typeface="Montserrat"/>
              </a:rPr>
              <a:t>Lisäksi t</a:t>
            </a:r>
            <a:r>
              <a:rPr lang="fi-FI" sz="1800" b="0" i="0" dirty="0">
                <a:solidFill>
                  <a:srgbClr val="000000"/>
                </a:solidFill>
                <a:effectLst/>
                <a:latin typeface="Montserrat"/>
              </a:rPr>
              <a:t>iiviimpi kooste työelämän pelisäännöistä 18 muulla kielellä: arabia, burma, dari, espanja, farsi, kiina, kurdi (sorani), latvia, nepali, puola, ranska, ruotsi, saksa, somali, suomi, tagalog, thai, turkki, vietnam, viro. Linkit suoraan kieliversioihin </a:t>
            </a:r>
            <a:r>
              <a:rPr lang="fi-FI" sz="18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täällä</a:t>
            </a:r>
            <a:r>
              <a:rPr lang="fi-FI" sz="1800" b="0" i="0" dirty="0">
                <a:solidFill>
                  <a:srgbClr val="000000"/>
                </a:solidFill>
                <a:effectLst/>
                <a:latin typeface="Montserrat"/>
              </a:rPr>
              <a:t>.</a:t>
            </a:r>
            <a:br>
              <a:rPr lang="fi-FI" sz="1800" b="0" i="0" dirty="0">
                <a:solidFill>
                  <a:srgbClr val="000000"/>
                </a:solidFill>
                <a:effectLst/>
                <a:latin typeface="Montserrat"/>
              </a:rPr>
            </a:br>
            <a:endParaRPr lang="fi-FI" sz="1800" b="0" i="0" dirty="0">
              <a:solidFill>
                <a:srgbClr val="000000"/>
              </a:solidFill>
              <a:effectLst/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>
                <a:latin typeface="Montserrat"/>
              </a:rPr>
              <a:t>Suomenkielisellä sivustolla on myös </a:t>
            </a:r>
            <a:r>
              <a:rPr lang="fi-FI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chatbot</a:t>
            </a:r>
            <a:r>
              <a:rPr lang="fi-FI" sz="1800" dirty="0">
                <a:latin typeface="Montserrat"/>
              </a:rPr>
              <a:t>, joka osaa kertoa mitä jokin työelämätermi tarkoittaa. </a:t>
            </a:r>
            <a:endParaRPr lang="fi-FI" sz="1800" dirty="0"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1800" dirty="0">
              <a:latin typeface="Montserrat" panose="00000500000000000000" pitchFamily="2" charset="0"/>
            </a:endParaRP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DB663435-33D5-44EE-9FCD-7BC524284DF1}"/>
              </a:ext>
            </a:extLst>
          </p:cNvPr>
          <p:cNvSpPr txBox="1"/>
          <p:nvPr/>
        </p:nvSpPr>
        <p:spPr>
          <a:xfrm>
            <a:off x="521943" y="1120351"/>
            <a:ext cx="2547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/>
              <a:t>työelämänpelisäännöt.fi</a:t>
            </a:r>
          </a:p>
        </p:txBody>
      </p:sp>
    </p:spTree>
    <p:extLst>
      <p:ext uri="{BB962C8B-B14F-4D97-AF65-F5344CB8AC3E}">
        <p14:creationId xmlns:p14="http://schemas.microsoft.com/office/powerpoint/2010/main" val="11894998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>
            <a:extLst>
              <a:ext uri="{FF2B5EF4-FFF2-40B4-BE49-F238E27FC236}">
                <a16:creationId xmlns:a16="http://schemas.microsoft.com/office/drawing/2014/main" id="{903DE597-4C87-4AF8-A06F-7212547ECAAE}"/>
              </a:ext>
            </a:extLst>
          </p:cNvPr>
          <p:cNvSpPr/>
          <p:nvPr/>
        </p:nvSpPr>
        <p:spPr>
          <a:xfrm>
            <a:off x="6554285" y="0"/>
            <a:ext cx="2292160" cy="4838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21F04261-9770-41E6-9106-7F1BA17EAA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3843" y="740453"/>
            <a:ext cx="7695152" cy="707347"/>
          </a:xfrm>
        </p:spPr>
        <p:txBody>
          <a:bodyPr>
            <a:normAutofit/>
          </a:bodyPr>
          <a:lstStyle/>
          <a:p>
            <a:r>
              <a:rPr lang="fi-FI" dirty="0">
                <a:solidFill>
                  <a:schemeClr val="accent5"/>
                </a:solidFill>
              </a:rPr>
              <a:t>Eri näkökulmat työelämätietoon</a:t>
            </a:r>
            <a:endParaRPr lang="fi-FI" dirty="0"/>
          </a:p>
        </p:txBody>
      </p:sp>
      <p:sp>
        <p:nvSpPr>
          <p:cNvPr id="12" name="Suorakulmio 11">
            <a:extLst>
              <a:ext uri="{FF2B5EF4-FFF2-40B4-BE49-F238E27FC236}">
                <a16:creationId xmlns:a16="http://schemas.microsoft.com/office/drawing/2014/main" id="{07B34228-2CBD-4549-B881-03C1C77107DE}"/>
              </a:ext>
            </a:extLst>
          </p:cNvPr>
          <p:cNvSpPr/>
          <p:nvPr/>
        </p:nvSpPr>
        <p:spPr>
          <a:xfrm>
            <a:off x="109778" y="5113538"/>
            <a:ext cx="2292160" cy="601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Tekstin paikkamerkki 2">
            <a:extLst>
              <a:ext uri="{FF2B5EF4-FFF2-40B4-BE49-F238E27FC236}">
                <a16:creationId xmlns:a16="http://schemas.microsoft.com/office/drawing/2014/main" id="{1A9A2BA0-0EDC-47B9-AABA-2BF77C1C7768}"/>
              </a:ext>
            </a:extLst>
          </p:cNvPr>
          <p:cNvSpPr txBox="1">
            <a:spLocks/>
          </p:cNvSpPr>
          <p:nvPr/>
        </p:nvSpPr>
        <p:spPr>
          <a:xfrm>
            <a:off x="301967" y="1488546"/>
            <a:ext cx="8060652" cy="340127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72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b="0" i="0" dirty="0">
                <a:solidFill>
                  <a:srgbClr val="000000"/>
                </a:solidFill>
                <a:effectLst/>
                <a:latin typeface="Montserrat"/>
              </a:rPr>
              <a:t>Laaja</a:t>
            </a:r>
            <a:r>
              <a:rPr lang="fi-FI" sz="1800" dirty="0">
                <a:latin typeface="Montserrat"/>
              </a:rPr>
              <a:t>. </a:t>
            </a:r>
            <a:endParaRPr lang="fi-FI" sz="1800" dirty="0"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1800" dirty="0">
              <a:latin typeface="Montserrat" panose="00000500000000000000" pitchFamily="2" charset="0"/>
            </a:endParaRP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DB663435-33D5-44EE-9FCD-7BC524284DF1}"/>
              </a:ext>
            </a:extLst>
          </p:cNvPr>
          <p:cNvSpPr txBox="1"/>
          <p:nvPr/>
        </p:nvSpPr>
        <p:spPr>
          <a:xfrm>
            <a:off x="521943" y="1120351"/>
            <a:ext cx="2547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/>
              <a:t>työelämänpelisäännöt.fi</a:t>
            </a:r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2F3A597C-6EE5-4F4F-8B70-4F21B8C41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4715"/>
            <a:ext cx="9144000" cy="3913211"/>
          </a:xfrm>
          <a:prstGeom prst="rect">
            <a:avLst/>
          </a:prstGeom>
        </p:spPr>
      </p:pic>
      <p:sp>
        <p:nvSpPr>
          <p:cNvPr id="8" name="Puhekupla: Soikea 7">
            <a:extLst>
              <a:ext uri="{FF2B5EF4-FFF2-40B4-BE49-F238E27FC236}">
                <a16:creationId xmlns:a16="http://schemas.microsoft.com/office/drawing/2014/main" id="{4F400551-7AE7-412F-A898-24DE80401832}"/>
              </a:ext>
            </a:extLst>
          </p:cNvPr>
          <p:cNvSpPr/>
          <p:nvPr/>
        </p:nvSpPr>
        <p:spPr>
          <a:xfrm flipV="1">
            <a:off x="5799413" y="740453"/>
            <a:ext cx="1900952" cy="1264777"/>
          </a:xfrm>
          <a:prstGeom prst="wedgeEllipseCallout">
            <a:avLst>
              <a:gd name="adj1" fmla="val -56141"/>
              <a:gd name="adj2" fmla="val -54692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 sz="1200" b="1" dirty="0"/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453AF024-8835-4FC8-8C3E-DA333E624DD8}"/>
              </a:ext>
            </a:extLst>
          </p:cNvPr>
          <p:cNvSpPr txBox="1"/>
          <p:nvPr/>
        </p:nvSpPr>
        <p:spPr>
          <a:xfrm>
            <a:off x="5976043" y="1069340"/>
            <a:ext cx="15315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600" dirty="0">
                <a:latin typeface="Montserrat" panose="00000500000000000000" pitchFamily="2" charset="0"/>
              </a:rPr>
              <a:t>Laskeutumis-sivu some-nostoon</a:t>
            </a:r>
          </a:p>
        </p:txBody>
      </p:sp>
    </p:spTree>
    <p:extLst>
      <p:ext uri="{BB962C8B-B14F-4D97-AF65-F5344CB8AC3E}">
        <p14:creationId xmlns:p14="http://schemas.microsoft.com/office/powerpoint/2010/main" val="966383540"/>
      </p:ext>
    </p:extLst>
  </p:cSld>
  <p:clrMapOvr>
    <a:masterClrMapping/>
  </p:clrMapOvr>
</p:sld>
</file>

<file path=ppt/theme/theme1.xml><?xml version="1.0" encoding="utf-8"?>
<a:theme xmlns:a="http://schemas.openxmlformats.org/drawingml/2006/main" name="Sisältösivut 2020">
  <a:themeElements>
    <a:clrScheme name="SAK Colo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33786"/>
      </a:accent1>
      <a:accent2>
        <a:srgbClr val="1ABECA"/>
      </a:accent2>
      <a:accent3>
        <a:srgbClr val="EB0089"/>
      </a:accent3>
      <a:accent4>
        <a:srgbClr val="0076BE"/>
      </a:accent4>
      <a:accent5>
        <a:srgbClr val="F8462C"/>
      </a:accent5>
      <a:accent6>
        <a:srgbClr val="FFDF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K 2020 Testing" id="{E9343056-1858-1F4B-9E24-F73A481DDAE1}" vid="{40B61C4D-94AE-2144-8AD7-74E859AA981B}"/>
    </a:ext>
  </a:extLst>
</a:theme>
</file>

<file path=ppt/theme/theme2.xml><?xml version="1.0" encoding="utf-8"?>
<a:theme xmlns:a="http://schemas.openxmlformats.org/drawingml/2006/main" name="SAK_yleisesitys">
  <a:themeElements>
    <a:clrScheme name="SAK Colo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33786"/>
      </a:accent1>
      <a:accent2>
        <a:srgbClr val="1ABECA"/>
      </a:accent2>
      <a:accent3>
        <a:srgbClr val="EB0089"/>
      </a:accent3>
      <a:accent4>
        <a:srgbClr val="0076BE"/>
      </a:accent4>
      <a:accent5>
        <a:srgbClr val="F8462C"/>
      </a:accent5>
      <a:accent6>
        <a:srgbClr val="FFDF00"/>
      </a:accent6>
      <a:hlink>
        <a:srgbClr val="0563C1"/>
      </a:hlink>
      <a:folHlink>
        <a:srgbClr val="954F72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AK 2020 Testing" id="{E9343056-1858-1F4B-9E24-F73A481DDAE1}" vid="{D0394CAF-1750-3544-9F3E-0C2CCE28A4D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58F7181837CEA842BB02D904B60A72BE" ma:contentTypeVersion="16" ma:contentTypeDescription="Luo uusi asiakirja." ma:contentTypeScope="" ma:versionID="987b1b6411921d0f2e3068eb04fe2aa4">
  <xsd:schema xmlns:xsd="http://www.w3.org/2001/XMLSchema" xmlns:xs="http://www.w3.org/2001/XMLSchema" xmlns:p="http://schemas.microsoft.com/office/2006/metadata/properties" xmlns:ns2="5bfc1b24-d613-46ab-8c1b-fac1e9251172" xmlns:ns3="4317eaa6-1ba8-47c2-8557-23983df22cc4" targetNamespace="http://schemas.microsoft.com/office/2006/metadata/properties" ma:root="true" ma:fieldsID="2e79e1206c3f5a1909042460b74e7b47" ns2:_="" ns3:_="">
    <xsd:import namespace="5bfc1b24-d613-46ab-8c1b-fac1e9251172"/>
    <xsd:import namespace="4317eaa6-1ba8-47c2-8557-23983df22cc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fc1b24-d613-46ab-8c1b-fac1e925117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Kuvien tunnisteet" ma:readOnly="false" ma:fieldId="{5cf76f15-5ced-4ddc-b409-7134ff3c332f}" ma:taxonomyMulti="true" ma:sspId="e95f934b-9a9a-4835-a715-3f569257c39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17eaa6-1ba8-47c2-8557-23983df22cc4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907809c-9ae5-4f72-b3c8-04fb0362dd95}" ma:internalName="TaxCatchAll" ma:showField="CatchAllData" ma:web="4317eaa6-1ba8-47c2-8557-23983df22cc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317eaa6-1ba8-47c2-8557-23983df22cc4" xsi:nil="true"/>
    <lcf76f155ced4ddcb4097134ff3c332f xmlns="5bfc1b24-d613-46ab-8c1b-fac1e9251172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6F229FD-8CF9-4BA8-9E89-AA88924CDC9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bfc1b24-d613-46ab-8c1b-fac1e9251172"/>
    <ds:schemaRef ds:uri="4317eaa6-1ba8-47c2-8557-23983df22cc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022A572-FDA5-4028-B583-2477044D92DB}">
  <ds:schemaRefs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schemas.microsoft.com/office/2006/metadata/properties"/>
    <ds:schemaRef ds:uri="4317eaa6-1ba8-47c2-8557-23983df22cc4"/>
    <ds:schemaRef ds:uri="http://www.w3.org/XML/1998/namespace"/>
    <ds:schemaRef ds:uri="5bfc1b24-d613-46ab-8c1b-fac1e9251172"/>
    <ds:schemaRef ds:uri="http://schemas.microsoft.com/office/2006/documentManagement/types"/>
    <ds:schemaRef ds:uri="http://purl.org/dc/dcmitype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02633B18-0A35-4CA3-9D03-F3CD02DAD45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56469</TotalTime>
  <Words>1271</Words>
  <Application>Microsoft Office PowerPoint</Application>
  <PresentationFormat>Näytössä katseltava esitys (16:10)</PresentationFormat>
  <Paragraphs>130</Paragraphs>
  <Slides>23</Slides>
  <Notes>0</Notes>
  <HiddenSlides>0</HiddenSlides>
  <MMClips>1</MMClips>
  <ScaleCrop>false</ScaleCrop>
  <HeadingPairs>
    <vt:vector size="6" baseType="variant">
      <vt:variant>
        <vt:lpstr>Käytetyt fontit</vt:lpstr>
      </vt:variant>
      <vt:variant>
        <vt:i4>12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23</vt:i4>
      </vt:variant>
    </vt:vector>
  </HeadingPairs>
  <TitlesOfParts>
    <vt:vector size="37" baseType="lpstr">
      <vt:lpstr>Calibri Light</vt:lpstr>
      <vt:lpstr>Calibri</vt:lpstr>
      <vt:lpstr>Montserrat</vt:lpstr>
      <vt:lpstr>Courier New</vt:lpstr>
      <vt:lpstr>DM Sans</vt:lpstr>
      <vt:lpstr>Montserrat Medium</vt:lpstr>
      <vt:lpstr>Montserrat SemiBold</vt:lpstr>
      <vt:lpstr>Wingdings</vt:lpstr>
      <vt:lpstr>Montserrat Light</vt:lpstr>
      <vt:lpstr>Franklin Gothic Medium</vt:lpstr>
      <vt:lpstr>Arial</vt:lpstr>
      <vt:lpstr>Franklin Gothic Book</vt:lpstr>
      <vt:lpstr>Sisältösivut 2020</vt:lpstr>
      <vt:lpstr>SAK_yleisesitys</vt:lpstr>
      <vt:lpstr>PowerPoint-esitys</vt:lpstr>
      <vt:lpstr>PowerPoint-esitys</vt:lpstr>
      <vt:lpstr>PowerPoint-esitys</vt:lpstr>
      <vt:lpstr>Uuden palvelun taustalla SAK:n työsuhdeneuvonnan kehittämishanke  2021-2022  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Tunnetko oikeutesi työelämässä? Testaa tietosi työelämänpelisäännöt.fi    Vinkkejä työelämän oikeuksista ja velvollisuuksista:  seuraa Instagramissa @type.sak.fi</vt:lpstr>
      <vt:lpstr>PowerPoint-esitys</vt:lpstr>
      <vt:lpstr>PowerPoint-esitys</vt:lpstr>
      <vt:lpstr>PowerPoint-esitys</vt:lpstr>
      <vt:lpstr>Kiitos. Ollaan yhteyksissä!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Työsuhdeneuvonnan kehittämishanke 2021</dc:title>
  <dc:creator>Mantere Marika</dc:creator>
  <cp:lastModifiedBy>Taina Ruuhilehto</cp:lastModifiedBy>
  <cp:revision>441</cp:revision>
  <dcterms:created xsi:type="dcterms:W3CDTF">2021-02-04T17:33:58Z</dcterms:created>
  <dcterms:modified xsi:type="dcterms:W3CDTF">2022-10-22T05:49:22Z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0x01010058F7181837CEA842BB02D904B60A72BE</vt:lpwstr>
  </property>
</Properties>
</file>